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8"/>
  </p:notesMasterIdLst>
  <p:handoutMasterIdLst>
    <p:handoutMasterId r:id="rId19"/>
  </p:handoutMasterIdLst>
  <p:sldIdLst>
    <p:sldId id="262" r:id="rId2"/>
    <p:sldId id="276" r:id="rId3"/>
    <p:sldId id="261" r:id="rId4"/>
    <p:sldId id="264" r:id="rId5"/>
    <p:sldId id="265" r:id="rId6"/>
    <p:sldId id="266" r:id="rId7"/>
    <p:sldId id="263" r:id="rId8"/>
    <p:sldId id="267" r:id="rId9"/>
    <p:sldId id="281" r:id="rId10"/>
    <p:sldId id="269" r:id="rId11"/>
    <p:sldId id="270" r:id="rId12"/>
    <p:sldId id="277" r:id="rId13"/>
    <p:sldId id="278" r:id="rId14"/>
    <p:sldId id="280" r:id="rId15"/>
    <p:sldId id="279" r:id="rId16"/>
    <p:sldId id="272" r:id="rId17"/>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20" autoAdjust="0"/>
  </p:normalViewPr>
  <p:slideViewPr>
    <p:cSldViewPr showGuides="1">
      <p:cViewPr varScale="1">
        <p:scale>
          <a:sx n="118" d="100"/>
          <a:sy n="118" d="100"/>
        </p:scale>
        <p:origin x="534" y="9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1/11/2023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10</a:t>
            </a:fld>
            <a:endParaRPr lang="en-US"/>
          </a:p>
        </p:txBody>
      </p:sp>
    </p:spTree>
    <p:extLst>
      <p:ext uri="{BB962C8B-B14F-4D97-AF65-F5344CB8AC3E}">
        <p14:creationId xmlns:p14="http://schemas.microsoft.com/office/powerpoint/2010/main" val="837437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1447801"/>
            <a:ext cx="8823360" cy="3329581"/>
          </a:xfrm>
        </p:spPr>
        <p:txBody>
          <a:bodyPr anchor="b"/>
          <a:lstStyle>
            <a:lvl1pPr>
              <a:defRPr sz="7198"/>
            </a:lvl1pPr>
          </a:lstStyle>
          <a:p>
            <a:r>
              <a:rPr lang="en-US"/>
              <a:t>Click to edit Master title style</a:t>
            </a:r>
            <a:endParaRPr lang="en-US" dirty="0"/>
          </a:p>
        </p:txBody>
      </p:sp>
      <p:sp>
        <p:nvSpPr>
          <p:cNvPr id="3" name="Subtitle 2"/>
          <p:cNvSpPr>
            <a:spLocks noGrp="1"/>
          </p:cNvSpPr>
          <p:nvPr>
            <p:ph type="subTitle" idx="1"/>
          </p:nvPr>
        </p:nvSpPr>
        <p:spPr>
          <a:xfrm>
            <a:off x="1154654" y="4777380"/>
            <a:ext cx="8823360" cy="861420"/>
          </a:xfrm>
        </p:spPr>
        <p:txBody>
          <a:bodyPr anchor="t"/>
          <a:lstStyle>
            <a:lvl1pPr marL="0" indent="0" algn="l">
              <a:buNone/>
              <a:defRPr cap="all">
                <a:solidFill>
                  <a:schemeClr val="bg2">
                    <a:lumMod val="40000"/>
                    <a:lumOff val="6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81D24A-EF38-4949-81EA-C39AA50871C5}" type="datetime1">
              <a:rPr lang="en-US" smtClean="0"/>
              <a:t>1/11/2023</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42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6" y="4800587"/>
            <a:ext cx="8823359"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654" y="685800"/>
            <a:ext cx="8823360"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5" y="5367325"/>
            <a:ext cx="882335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4F0574-43A3-46A0-8870-1B2305CBE5B3}" type="datetime1">
              <a:rPr lang="en-US" smtClean="0"/>
              <a:pPr/>
              <a:t>1/11/2023</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555589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4" y="1447800"/>
            <a:ext cx="8823361" cy="1981200"/>
          </a:xfrm>
        </p:spPr>
        <p:txBody>
          <a:bodyPr/>
          <a:lstStyle>
            <a:lvl1pPr>
              <a:defRPr sz="4799"/>
            </a:lvl1pPr>
          </a:lstStyle>
          <a:p>
            <a:r>
              <a:rPr lang="en-US"/>
              <a:t>Click to edit Master title style</a:t>
            </a:r>
            <a:endParaRPr lang="en-US" dirty="0"/>
          </a:p>
        </p:txBody>
      </p:sp>
      <p:sp>
        <p:nvSpPr>
          <p:cNvPr id="8" name="Text Placeholder 3"/>
          <p:cNvSpPr>
            <a:spLocks noGrp="1"/>
          </p:cNvSpPr>
          <p:nvPr>
            <p:ph type="body" sz="half" idx="2"/>
          </p:nvPr>
        </p:nvSpPr>
        <p:spPr>
          <a:xfrm>
            <a:off x="1154654" y="3657600"/>
            <a:ext cx="8823361" cy="23622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A4F0574-43A3-46A0-8870-1B2305CBE5B3}" type="datetime1">
              <a:rPr lang="en-US" smtClean="0"/>
              <a:pPr/>
              <a:t>1/11/2023</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2376831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391" y="1447800"/>
            <a:ext cx="7997232" cy="2323374"/>
          </a:xfrm>
        </p:spPr>
        <p:txBody>
          <a:bodyPr/>
          <a:lstStyle>
            <a:lvl1pPr>
              <a:defRPr sz="4799"/>
            </a:lvl1pPr>
          </a:lstStyle>
          <a:p>
            <a:r>
              <a:rPr lang="en-US"/>
              <a:t>Click to edit Master title style</a:t>
            </a:r>
            <a:endParaRPr lang="en-US" dirty="0"/>
          </a:p>
        </p:txBody>
      </p:sp>
      <p:sp>
        <p:nvSpPr>
          <p:cNvPr id="11" name="Text Placeholder 3"/>
          <p:cNvSpPr>
            <a:spLocks noGrp="1"/>
          </p:cNvSpPr>
          <p:nvPr>
            <p:ph type="body" sz="half" idx="14"/>
          </p:nvPr>
        </p:nvSpPr>
        <p:spPr>
          <a:xfrm>
            <a:off x="1929898" y="3771174"/>
            <a:ext cx="7277753"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654" y="4350657"/>
            <a:ext cx="8823361" cy="16764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A4F0574-43A3-46A0-8870-1B2305CBE5B3}" type="datetime1">
              <a:rPr lang="en-US" smtClean="0"/>
              <a:pPr/>
              <a:t>1/11/2023</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
        <p:nvSpPr>
          <p:cNvPr id="12" name="TextBox 11"/>
          <p:cNvSpPr txBox="1"/>
          <p:nvPr/>
        </p:nvSpPr>
        <p:spPr>
          <a:xfrm>
            <a:off x="898061" y="971253"/>
            <a:ext cx="801703"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196" dirty="0"/>
              <a:t>“</a:t>
            </a:r>
          </a:p>
        </p:txBody>
      </p:sp>
      <p:sp>
        <p:nvSpPr>
          <p:cNvPr id="15" name="TextBox 14"/>
          <p:cNvSpPr txBox="1"/>
          <p:nvPr/>
        </p:nvSpPr>
        <p:spPr>
          <a:xfrm>
            <a:off x="9328060" y="2613787"/>
            <a:ext cx="801703"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196" dirty="0"/>
              <a:t>”</a:t>
            </a:r>
          </a:p>
        </p:txBody>
      </p:sp>
    </p:spTree>
    <p:extLst>
      <p:ext uri="{BB962C8B-B14F-4D97-AF65-F5344CB8AC3E}">
        <p14:creationId xmlns:p14="http://schemas.microsoft.com/office/powerpoint/2010/main" val="42262781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653" y="3124201"/>
            <a:ext cx="8823362" cy="1653180"/>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1" cy="860400"/>
          </a:xfrm>
        </p:spPr>
        <p:txBody>
          <a:bodyPr anchor="t"/>
          <a:lstStyle>
            <a:lvl1pPr marL="0" indent="0" algn="l">
              <a:buNone/>
              <a:defRPr sz="1999" cap="none">
                <a:solidFill>
                  <a:schemeClr val="bg2">
                    <a:lumMod val="40000"/>
                    <a:lumOff val="6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F0574-43A3-46A0-8870-1B2305CBE5B3}" type="datetime1">
              <a:rPr lang="en-US" smtClean="0"/>
              <a:pPr/>
              <a:t>1/11/2023</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1104839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32782" y="1981200"/>
            <a:ext cx="294609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293" y="2667000"/>
            <a:ext cx="2926588"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2648" y="1981200"/>
            <a:ext cx="2935476"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2097" y="2667000"/>
            <a:ext cx="2946027"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1981200"/>
            <a:ext cx="293134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2845" y="2667000"/>
            <a:ext cx="2931349"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7" name="Straight Connector 16"/>
          <p:cNvCxnSpPr/>
          <p:nvPr/>
        </p:nvCxnSpPr>
        <p:spPr>
          <a:xfrm>
            <a:off x="372517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0414"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A4F0574-43A3-46A0-8870-1B2305CBE5B3}" type="datetime1">
              <a:rPr lang="en-US" smtClean="0"/>
              <a:pPr/>
              <a:t>1/11/2023</a:t>
            </a:fld>
            <a:endParaRPr lang="en-US" dirty="0"/>
          </a:p>
        </p:txBody>
      </p:sp>
      <p:sp>
        <p:nvSpPr>
          <p:cNvPr id="4"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396459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52293" y="4250949"/>
            <a:ext cx="2939284"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293" y="2209800"/>
            <a:ext cx="293928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293" y="4827212"/>
            <a:ext cx="2939284"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8363" y="4250949"/>
            <a:ext cx="2929762"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8362" y="2209800"/>
            <a:ext cx="292976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7009" y="4827211"/>
            <a:ext cx="293364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4250949"/>
            <a:ext cx="293134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2844" y="2209800"/>
            <a:ext cx="2931349"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2720" y="4827209"/>
            <a:ext cx="293523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9" name="Straight Connector 18"/>
          <p:cNvCxnSpPr/>
          <p:nvPr/>
        </p:nvCxnSpPr>
        <p:spPr>
          <a:xfrm>
            <a:off x="372517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0414"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A4F0574-43A3-46A0-8870-1B2305CBE5B3}" type="datetime1">
              <a:rPr lang="en-US" smtClean="0"/>
              <a:pPr/>
              <a:t>1/11/2023</a:t>
            </a:fld>
            <a:endParaRPr lang="en-US" dirty="0"/>
          </a:p>
        </p:txBody>
      </p:sp>
      <p:sp>
        <p:nvSpPr>
          <p:cNvPr id="4"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36007169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9A895-DC24-4A80-9E4B-77E8C98B8261}" type="datetime1">
              <a:rPr lang="en-US" smtClean="0"/>
              <a:t>1/11/2023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43900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2050" y="430214"/>
            <a:ext cx="1752145"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294" y="887414"/>
            <a:ext cx="7421216"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1491E-4104-40E9-885C-6629BDFE1DBB}" type="datetime1">
              <a:rPr lang="en-US" smtClean="0"/>
              <a:t>1/11/2023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61942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319F328-D78C-4AE3-9BD5-6819CFE7241A}" type="datetime1">
              <a:rPr lang="en-US" smtClean="0"/>
              <a:t>1/11/2023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70759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656" y="2861734"/>
            <a:ext cx="8823359" cy="1915647"/>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0" cy="860400"/>
          </a:xfrm>
        </p:spPr>
        <p:txBody>
          <a:bodyPr anchor="t"/>
          <a:lstStyle>
            <a:lvl1pPr marL="0" indent="0" algn="l">
              <a:buNone/>
              <a:defRPr sz="1999" cap="all">
                <a:solidFill>
                  <a:schemeClr val="bg2">
                    <a:lumMod val="40000"/>
                    <a:lumOff val="6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783FD6-3C14-4BAD-B096-2ECF8D7D1C88}" type="datetime1">
              <a:rPr lang="en-US" smtClean="0"/>
              <a:t>1/11/2023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0079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025" y="2060576"/>
            <a:ext cx="4395194" cy="4195763"/>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3021" y="2056093"/>
            <a:ext cx="4395196" cy="4200245"/>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095541-7853-4DCC-906F-39CE0BB88B8E}" type="datetime1">
              <a:rPr lang="en-US" smtClean="0"/>
              <a:t>1/11/2023</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9047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026" y="1905000"/>
            <a:ext cx="4395193"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025"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3023" y="1905000"/>
            <a:ext cx="4395194"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3023"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D790FE-2B5A-46A8-B4F6-76CB6FDA68AC}" type="datetime1">
              <a:rPr lang="en-US" smtClean="0"/>
              <a:t>1/11/2023</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04513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DFC2738-2C3A-4E5B-A4DB-9708318E767B}" type="datetime1">
              <a:rPr lang="en-US" smtClean="0"/>
              <a:t>1/11/2023</a:t>
            </a:fld>
            <a:endParaRPr lang="en-US"/>
          </a:p>
        </p:txBody>
      </p:sp>
      <p:sp>
        <p:nvSpPr>
          <p:cNvPr id="5" name="Footer Placeholder 3"/>
          <p:cNvSpPr>
            <a:spLocks noGrp="1"/>
          </p:cNvSpPr>
          <p:nvPr>
            <p:ph type="ftr" sz="quarter" idx="11"/>
          </p:nvPr>
        </p:nvSpPr>
        <p:spPr/>
        <p:txBody>
          <a:bodyPr/>
          <a:lstStyle/>
          <a:p>
            <a:r>
              <a:rPr lang="en-US"/>
              <a:t>Add a footer</a:t>
            </a:r>
            <a:endParaRPr lang="en-US" dirty="0"/>
          </a:p>
        </p:txBody>
      </p:sp>
      <p:sp>
        <p:nvSpPr>
          <p:cNvPr id="6"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47781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9EB1C49-F74B-47FE-8050-CE9AAF0717AC}" type="datetime1">
              <a:rPr lang="en-US" smtClean="0"/>
              <a:t>1/11/2023</a:t>
            </a:fld>
            <a:endParaRPr lang="en-US"/>
          </a:p>
        </p:txBody>
      </p:sp>
      <p:sp>
        <p:nvSpPr>
          <p:cNvPr id="5" name="Footer Placeholder 2"/>
          <p:cNvSpPr>
            <a:spLocks noGrp="1"/>
          </p:cNvSpPr>
          <p:nvPr>
            <p:ph type="ftr" sz="quarter" idx="11"/>
          </p:nvPr>
        </p:nvSpPr>
        <p:spPr/>
        <p:txBody>
          <a:bodyPr/>
          <a:lstStyle/>
          <a:p>
            <a:r>
              <a:rPr lang="en-US"/>
              <a:t>Add a footer</a:t>
            </a:r>
            <a:endParaRPr lang="en-US" dirty="0"/>
          </a:p>
        </p:txBody>
      </p:sp>
      <p:sp>
        <p:nvSpPr>
          <p:cNvPr id="6" name="Slide Number Placeholder 3"/>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64336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2" y="1447800"/>
            <a:ext cx="3400178" cy="1447800"/>
          </a:xfrm>
        </p:spPr>
        <p:txBody>
          <a:bodyPr anchor="b"/>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4783370" y="1447800"/>
            <a:ext cx="5194644" cy="4572000"/>
          </a:xfrm>
        </p:spPr>
        <p:txBody>
          <a:bodyPr anchor="ct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653" y="3129281"/>
            <a:ext cx="3400177" cy="2895599"/>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F8F57B2-B504-486D-85D3-4C584AEF2C6C}" type="datetime1">
              <a:rPr lang="en-US" smtClean="0"/>
              <a:t>1/11/2023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74482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0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606" y="1854192"/>
            <a:ext cx="5091580" cy="1574808"/>
          </a:xfrm>
        </p:spPr>
        <p:txBody>
          <a:bodyPr anchor="b">
            <a:normAutofit/>
          </a:bodyPr>
          <a:lstStyle>
            <a:lvl1pPr algn="l">
              <a:defRPr sz="35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7736" y="1143000"/>
            <a:ext cx="3199567"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4" y="3657600"/>
            <a:ext cx="5083655" cy="1371600"/>
          </a:xfrm>
        </p:spPr>
        <p:txBody>
          <a:bodyPr>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75C8C5-A9A9-4B3A-B134-0E3A713D185C}" type="datetime1">
              <a:rPr lang="en-US" smtClean="0"/>
              <a:pPr/>
              <a:t>1/11/2023</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74747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20000"/>
                <a:lumOff val="80000"/>
              </a:schemeClr>
            </a:gs>
            <a:gs pos="75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4035961"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522016" cy="2365453"/>
          </a:xfrm>
          <a:prstGeom prst="rect">
            <a:avLst/>
          </a:prstGeom>
        </p:spPr>
      </p:pic>
      <p:sp>
        <p:nvSpPr>
          <p:cNvPr id="16" name="Oval 15"/>
          <p:cNvSpPr/>
          <p:nvPr/>
        </p:nvSpPr>
        <p:spPr>
          <a:xfrm>
            <a:off x="8606770" y="1676400"/>
            <a:ext cx="2818666"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7330" y="1"/>
            <a:ext cx="1602969"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3637" y="6096000"/>
            <a:ext cx="993475" cy="762000"/>
          </a:xfrm>
          <a:prstGeom prst="rect">
            <a:avLst/>
          </a:prstGeom>
        </p:spPr>
      </p:pic>
      <p:sp>
        <p:nvSpPr>
          <p:cNvPr id="14" name="Rectangle 13"/>
          <p:cNvSpPr/>
          <p:nvPr/>
        </p:nvSpPr>
        <p:spPr>
          <a:xfrm>
            <a:off x="10435094" y="0"/>
            <a:ext cx="685621"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5943" y="452718"/>
            <a:ext cx="9402274"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025" y="2052919"/>
            <a:ext cx="894421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2866" y="1790741"/>
            <a:ext cx="990599" cy="30472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A4F0574-43A3-46A0-8870-1B2305CBE5B3}" type="datetime1">
              <a:rPr lang="en-US" smtClean="0"/>
              <a:pPr/>
              <a:t>1/11/2023</a:t>
            </a:fld>
            <a:endParaRPr lang="en-US" dirty="0"/>
          </a:p>
        </p:txBody>
      </p:sp>
      <p:sp>
        <p:nvSpPr>
          <p:cNvPr id="5" name="Footer Placeholder 4"/>
          <p:cNvSpPr>
            <a:spLocks noGrp="1"/>
          </p:cNvSpPr>
          <p:nvPr>
            <p:ph type="ftr" sz="quarter" idx="3"/>
          </p:nvPr>
        </p:nvSpPr>
        <p:spPr>
          <a:xfrm rot="5400000">
            <a:off x="8948740" y="3225337"/>
            <a:ext cx="3859795" cy="30472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bwMode="gray">
          <a:xfrm>
            <a:off x="10349844" y="295730"/>
            <a:ext cx="837981" cy="767687"/>
          </a:xfrm>
          <a:prstGeom prst="rect">
            <a:avLst/>
          </a:prstGeom>
        </p:spPr>
        <p:txBody>
          <a:bodyPr vert="horz" lIns="91440" tIns="45720" rIns="91440" bIns="45720" rtlCol="0" anchor="b"/>
          <a:lstStyle>
            <a:lvl1pPr algn="ctr">
              <a:defRPr sz="2799" b="0" i="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91638174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063" rtl="0" eaLnBrk="1" latinLnBrk="0" hangingPunct="1">
        <a:spcBef>
          <a:spcPct val="0"/>
        </a:spcBef>
        <a:buNone/>
        <a:defRPr sz="4199"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bg2">
            <a:lumMod val="40000"/>
            <a:lumOff val="60000"/>
          </a:schemeClr>
        </a:buClr>
        <a:buSzPct val="80000"/>
        <a:buFont typeface="Wingdings 3" charset="2"/>
        <a:buChar char=""/>
        <a:defRPr sz="1999" b="0" i="0" kern="1200">
          <a:solidFill>
            <a:schemeClr val="tx1"/>
          </a:solidFill>
          <a:latin typeface="+mj-lt"/>
          <a:ea typeface="+mj-ea"/>
          <a:cs typeface="+mj-cs"/>
        </a:defRPr>
      </a:lvl1pPr>
      <a:lvl2pPr marL="742727" indent="-285664" algn="l" defTabSz="457063" rtl="0" eaLnBrk="1" latinLnBrk="0" hangingPunct="1">
        <a:spcBef>
          <a:spcPts val="1000"/>
        </a:spcBef>
        <a:spcAft>
          <a:spcPts val="0"/>
        </a:spcAft>
        <a:buClr>
          <a:schemeClr val="bg2">
            <a:lumMod val="40000"/>
            <a:lumOff val="60000"/>
          </a:schemeClr>
        </a:buClr>
        <a:buSzPct val="80000"/>
        <a:buFont typeface="Wingdings 3" charset="2"/>
        <a:buChar char=""/>
        <a:defRPr sz="1799" b="0" i="0" kern="1200">
          <a:solidFill>
            <a:schemeClr val="tx1"/>
          </a:solidFill>
          <a:latin typeface="+mj-lt"/>
          <a:ea typeface="+mj-ea"/>
          <a:cs typeface="+mj-cs"/>
        </a:defRPr>
      </a:lvl2pPr>
      <a:lvl3pPr marL="1142657"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599720"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6783"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248"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0908"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7971"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5034"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100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ortsmouthohio.org/slug/redeveloping-in-the-comeback-city-a-comprehensive-housing-market-analysis/" TargetMode="Externa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portsmouthohio.org/draft-zoning-code-update-for-public-review/"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rtsmouthohio.org/wp-content/uploads/2021/10/03-03-2020-Scioto-Active-Transportation-Plan_Small.pd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portsmouthohio.org/wp-content/uploads/2021/10/2020-Master-Plan-Final-Elevate-Portsmouth-MP-Book-LR-002.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lumMod val="20000"/>
                <a:lumOff val="80000"/>
              </a:schemeClr>
            </a:gs>
            <a:gs pos="29000">
              <a:schemeClr val="bg2">
                <a:lumMod val="94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522413" y="1577112"/>
            <a:ext cx="9235288" cy="2057402"/>
          </a:xfrm>
          <a:noFill/>
          <a:effectLst>
            <a:glow rad="787400">
              <a:schemeClr val="bg2">
                <a:lumMod val="20000"/>
                <a:lumOff val="80000"/>
                <a:alpha val="40000"/>
              </a:schemeClr>
            </a:glow>
            <a:outerShdw blurRad="50800" dist="50800" dir="5400000" algn="ctr" rotWithShape="0">
              <a:schemeClr val="bg2">
                <a:lumMod val="20000"/>
                <a:lumOff val="80000"/>
              </a:schemeClr>
            </a:outerShdw>
          </a:effectLst>
        </p:spPr>
        <p:txBody>
          <a:bodyPr/>
          <a:lstStyle/>
          <a:p>
            <a:br>
              <a:rPr lang="en-US" sz="8000" dirty="0"/>
            </a:br>
            <a:br>
              <a:rPr lang="en-US" sz="8000" dirty="0"/>
            </a:br>
            <a:r>
              <a:rPr lang="en-US" sz="8000" dirty="0">
                <a:solidFill>
                  <a:schemeClr val="bg2">
                    <a:lumMod val="20000"/>
                    <a:lumOff val="80000"/>
                  </a:schemeClr>
                </a:solidFill>
              </a:rPr>
              <a:t>City of Portsmouth</a:t>
            </a:r>
          </a:p>
        </p:txBody>
      </p:sp>
      <p:sp>
        <p:nvSpPr>
          <p:cNvPr id="2" name="Subtitle 1"/>
          <p:cNvSpPr>
            <a:spLocks noGrp="1"/>
          </p:cNvSpPr>
          <p:nvPr>
            <p:ph type="subTitle" idx="1"/>
          </p:nvPr>
        </p:nvSpPr>
        <p:spPr>
          <a:xfrm>
            <a:off x="1598612" y="4038600"/>
            <a:ext cx="8346499" cy="1371600"/>
          </a:xfrm>
          <a:effectLst>
            <a:softEdge rad="520700"/>
          </a:effectLst>
        </p:spPr>
        <p:txBody>
          <a:bodyPr>
            <a:normAutofit/>
          </a:bodyPr>
          <a:lstStyle/>
          <a:p>
            <a:r>
              <a:rPr lang="en-US" sz="5400" dirty="0">
                <a:solidFill>
                  <a:schemeClr val="bg2">
                    <a:lumMod val="20000"/>
                    <a:lumOff val="80000"/>
                  </a:schemeClr>
                </a:solidFill>
              </a:rPr>
              <a:t>Projects &amp; Progress</a:t>
            </a:r>
          </a:p>
        </p:txBody>
      </p:sp>
      <p:pic>
        <p:nvPicPr>
          <p:cNvPr id="3074" name="Picture 2">
            <a:extLst>
              <a:ext uri="{FF2B5EF4-FFF2-40B4-BE49-F238E27FC236}">
                <a16:creationId xmlns:a16="http://schemas.microsoft.com/office/drawing/2014/main" id="{60FD237E-C760-3B27-4BF0-CB4858A45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616"/>
            <a:ext cx="2057402" cy="205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8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alpha val="89000"/>
                <a:lumMod val="0"/>
                <a:lumOff val="100000"/>
              </a:schemeClr>
            </a:gs>
            <a:gs pos="30878">
              <a:srgbClr val="1F5256"/>
            </a:gs>
            <a:gs pos="30757">
              <a:srgbClr val="205357"/>
            </a:gs>
            <a:gs pos="30515">
              <a:srgbClr val="225458"/>
            </a:gs>
            <a:gs pos="30031">
              <a:srgbClr val="26575B"/>
            </a:gs>
            <a:gs pos="29062">
              <a:srgbClr val="2D5C60"/>
            </a:gs>
            <a:gs pos="27125">
              <a:srgbClr val="3B676B"/>
            </a:gs>
            <a:gs pos="23250">
              <a:srgbClr val="577D80"/>
            </a:gs>
            <a:gs pos="15500">
              <a:srgbClr val="8FA8AA"/>
            </a:gs>
            <a:gs pos="0">
              <a:schemeClr val="bg2"/>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13F7-7B36-2AC5-0B87-910CF2C5A6ED}"/>
              </a:ext>
            </a:extLst>
          </p:cNvPr>
          <p:cNvSpPr>
            <a:spLocks noGrp="1"/>
          </p:cNvSpPr>
          <p:nvPr>
            <p:ph type="title"/>
          </p:nvPr>
        </p:nvSpPr>
        <p:spPr>
          <a:xfrm>
            <a:off x="396665" y="228600"/>
            <a:ext cx="11395493" cy="1752600"/>
          </a:xfrm>
          <a:solidFill>
            <a:schemeClr val="bg2">
              <a:lumMod val="20000"/>
              <a:lumOff val="80000"/>
            </a:schemeClr>
          </a:solidFill>
          <a:ln>
            <a:solidFill>
              <a:schemeClr val="bg2">
                <a:lumMod val="20000"/>
                <a:lumOff val="80000"/>
              </a:schemeClr>
            </a:solidFill>
          </a:ln>
          <a:effectLst>
            <a:glow rad="63500">
              <a:schemeClr val="bg2">
                <a:alpha val="40000"/>
              </a:schemeClr>
            </a:glow>
            <a:outerShdw blurRad="50800" dist="38100" dir="2700000" algn="tl" rotWithShape="0">
              <a:schemeClr val="bg2">
                <a:alpha val="40000"/>
              </a:schemeClr>
            </a:outerShdw>
            <a:softEdge rad="31750"/>
          </a:effectLst>
          <a:scene3d>
            <a:camera prst="orthographicFront">
              <a:rot lat="0" lon="0" rev="0"/>
            </a:camera>
            <a:lightRig rig="chilly" dir="t">
              <a:rot lat="0" lon="0" rev="18480000"/>
            </a:lightRig>
          </a:scene3d>
          <a:sp3d prstMaterial="clear">
            <a:bevelT h="63500"/>
          </a:sp3d>
        </p:spPr>
        <p:txBody>
          <a:bodyPr>
            <a:normAutofit fontScale="90000"/>
          </a:bodyPr>
          <a:lstStyle/>
          <a:p>
            <a:r>
              <a:rPr lang="en-US" dirty="0">
                <a:ln w="22225">
                  <a:solidFill>
                    <a:schemeClr val="bg2">
                      <a:lumMod val="75000"/>
                    </a:schemeClr>
                  </a:solidFill>
                  <a:prstDash val="solid"/>
                </a:ln>
                <a:solidFill>
                  <a:schemeClr val="accent2">
                    <a:lumMod val="20000"/>
                    <a:lumOff val="80000"/>
                  </a:schemeClr>
                </a:solidFill>
                <a:effectLst>
                  <a:outerShdw blurRad="38100" dist="38100" dir="2700000" algn="tl">
                    <a:srgbClr val="000000">
                      <a:alpha val="43137"/>
                    </a:srgbClr>
                  </a:outerShdw>
                </a:effectLst>
              </a:rPr>
              <a:t>Spartan Stadium Sports Complex &amp; Rec Center</a:t>
            </a:r>
            <a:br>
              <a:rPr lang="en-US" dirty="0">
                <a:ln w="22225">
                  <a:solidFill>
                    <a:schemeClr val="bg2">
                      <a:lumMod val="75000"/>
                    </a:schemeClr>
                  </a:solidFill>
                  <a:prstDash val="solid"/>
                </a:ln>
                <a:solidFill>
                  <a:schemeClr val="accent2">
                    <a:lumMod val="20000"/>
                    <a:lumOff val="80000"/>
                  </a:schemeClr>
                </a:solidFill>
                <a:effectLst>
                  <a:outerShdw blurRad="38100" dist="38100" dir="2700000" algn="tl">
                    <a:srgbClr val="000000">
                      <a:alpha val="43137"/>
                    </a:srgbClr>
                  </a:outerShdw>
                </a:effectLst>
              </a:rPr>
            </a:br>
            <a:r>
              <a:rPr lang="en-US" sz="2000" dirty="0">
                <a:ln w="22225">
                  <a:solidFill>
                    <a:schemeClr val="bg2">
                      <a:lumMod val="75000"/>
                    </a:schemeClr>
                  </a:solidFill>
                  <a:prstDash val="solid"/>
                </a:ln>
                <a:solidFill>
                  <a:schemeClr val="bg2"/>
                </a:solidFill>
                <a:latin typeface="Abadi Extra Light" panose="020B0204020104020204" pitchFamily="34" charset="0"/>
                <a:cs typeface="Arial" panose="020B0604020202020204" pitchFamily="34" charset="0"/>
              </a:rPr>
              <a:t>As mentioned in the Master Plan, the development of a Sports Complex/Rec Center would serve as a central park, host games and tournaments and provide a recreational &amp; health center for underserved children. This project would only be </a:t>
            </a:r>
            <a:br>
              <a:rPr lang="en-US" sz="2000" dirty="0">
                <a:ln w="22225">
                  <a:solidFill>
                    <a:schemeClr val="bg2">
                      <a:lumMod val="75000"/>
                    </a:schemeClr>
                  </a:solidFill>
                  <a:prstDash val="solid"/>
                </a:ln>
                <a:solidFill>
                  <a:schemeClr val="bg2"/>
                </a:solidFill>
                <a:latin typeface="Abadi Extra Light" panose="020B0204020104020204" pitchFamily="34" charset="0"/>
                <a:cs typeface="Arial" panose="020B0604020202020204" pitchFamily="34" charset="0"/>
              </a:rPr>
            </a:br>
            <a:r>
              <a:rPr lang="en-US" sz="2000" dirty="0">
                <a:ln w="22225">
                  <a:solidFill>
                    <a:schemeClr val="bg2">
                      <a:lumMod val="75000"/>
                    </a:schemeClr>
                  </a:solidFill>
                  <a:prstDash val="solid"/>
                </a:ln>
                <a:solidFill>
                  <a:schemeClr val="bg2"/>
                </a:solidFill>
                <a:latin typeface="Abadi Extra Light" panose="020B0204020104020204" pitchFamily="34" charset="0"/>
                <a:cs typeface="Arial" panose="020B0604020202020204" pitchFamily="34" charset="0"/>
              </a:rPr>
              <a:t>possible with grant funding.  </a:t>
            </a:r>
            <a:br>
              <a:rPr lang="en-US" sz="1800" b="0" dirty="0">
                <a:ln w="22225">
                  <a:solidFill>
                    <a:schemeClr val="tx1">
                      <a:lumMod val="95000"/>
                    </a:schemeClr>
                  </a:solidFill>
                  <a:prstDash val="solid"/>
                </a:ln>
                <a:gradFill flip="none" rotWithShape="1">
                  <a:gsLst>
                    <a:gs pos="25000">
                      <a:schemeClr val="bg2">
                        <a:lumMod val="20000"/>
                        <a:lumOff val="80000"/>
                      </a:schemeClr>
                    </a:gs>
                    <a:gs pos="55000">
                      <a:schemeClr val="bg2"/>
                    </a:gs>
                  </a:gsLst>
                  <a:path path="circle">
                    <a:fillToRect r="100000" b="100000"/>
                  </a:path>
                  <a:tileRect l="-100000" t="-100000"/>
                </a:gradFill>
                <a:effectLst>
                  <a:outerShdw blurRad="38100" dist="38100" dir="2700000" algn="tl">
                    <a:srgbClr val="000000">
                      <a:alpha val="43137"/>
                    </a:srgbClr>
                  </a:outerShdw>
                </a:effectLst>
              </a:rPr>
            </a:br>
            <a:br>
              <a:rPr lang="en-US" dirty="0"/>
            </a:br>
            <a:endParaRPr lang="en-US" dirty="0"/>
          </a:p>
        </p:txBody>
      </p:sp>
      <p:pic>
        <p:nvPicPr>
          <p:cNvPr id="7" name="Content Placeholder 6">
            <a:extLst>
              <a:ext uri="{FF2B5EF4-FFF2-40B4-BE49-F238E27FC236}">
                <a16:creationId xmlns:a16="http://schemas.microsoft.com/office/drawing/2014/main" id="{12376442-2C0C-86BA-11F3-FCBAD560FC88}"/>
              </a:ext>
            </a:extLst>
          </p:cNvPr>
          <p:cNvPicPr>
            <a:picLocks noGrp="1" noChangeAspect="1"/>
          </p:cNvPicPr>
          <p:nvPr>
            <p:ph idx="1"/>
          </p:nvPr>
        </p:nvPicPr>
        <p:blipFill>
          <a:blip r:embed="rId3"/>
          <a:stretch>
            <a:fillRect/>
          </a:stretch>
        </p:blipFill>
        <p:spPr>
          <a:xfrm>
            <a:off x="227012" y="2514600"/>
            <a:ext cx="11395493" cy="3810000"/>
          </a:xfrm>
          <a:prstGeom prst="rect">
            <a:avLst/>
          </a:prstGeom>
          <a:ln>
            <a:noFill/>
          </a:ln>
          <a:effectLst>
            <a:softEdge rad="112500"/>
          </a:effectLst>
        </p:spPr>
      </p:pic>
    </p:spTree>
    <p:extLst>
      <p:ext uri="{BB962C8B-B14F-4D97-AF65-F5344CB8AC3E}">
        <p14:creationId xmlns:p14="http://schemas.microsoft.com/office/powerpoint/2010/main" val="19028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5E53B0-1066-8BCA-2B87-E38895719CE2}"/>
              </a:ext>
            </a:extLst>
          </p:cNvPr>
          <p:cNvSpPr>
            <a:spLocks noGrp="1"/>
          </p:cNvSpPr>
          <p:nvPr>
            <p:ph type="title"/>
          </p:nvPr>
        </p:nvSpPr>
        <p:spPr>
          <a:xfrm>
            <a:off x="227012" y="0"/>
            <a:ext cx="11149225" cy="1981200"/>
          </a:xfrm>
        </p:spPr>
        <p:txBody>
          <a:bodyPr>
            <a:normAutofit fontScale="90000"/>
          </a:bodyPr>
          <a:lstStyle/>
          <a:p>
            <a:r>
              <a:rPr lang="en-US" dirty="0"/>
              <a:t>The City of Portsmouth will be breaking </a:t>
            </a:r>
            <a:br>
              <a:rPr lang="en-US" dirty="0"/>
            </a:br>
            <a:r>
              <a:rPr lang="en-US" dirty="0"/>
              <a:t>ground for the new Water Treatment Plant </a:t>
            </a:r>
            <a:br>
              <a:rPr lang="en-US" dirty="0"/>
            </a:br>
            <a:r>
              <a:rPr lang="en-US" dirty="0"/>
              <a:t>in January 2023 for an estimated cost of $67M</a:t>
            </a:r>
            <a:br>
              <a:rPr lang="en-US" dirty="0"/>
            </a:br>
            <a:r>
              <a:rPr lang="en-US" sz="2200" b="1" dirty="0">
                <a:solidFill>
                  <a:schemeClr val="bg2">
                    <a:lumMod val="75000"/>
                  </a:schemeClr>
                </a:solidFill>
              </a:rPr>
              <a:t>$4.5M Secured with grants, the additional will be funded through low interest loans.</a:t>
            </a:r>
            <a:br>
              <a:rPr lang="en-US" sz="2200" b="1" dirty="0">
                <a:solidFill>
                  <a:schemeClr val="bg2">
                    <a:lumMod val="75000"/>
                  </a:schemeClr>
                </a:solidFill>
              </a:rPr>
            </a:br>
            <a:endParaRPr lang="en-US" sz="2200" b="1" dirty="0">
              <a:solidFill>
                <a:schemeClr val="bg2">
                  <a:lumMod val="75000"/>
                </a:schemeClr>
              </a:solidFill>
            </a:endParaRPr>
          </a:p>
        </p:txBody>
      </p:sp>
      <p:pic>
        <p:nvPicPr>
          <p:cNvPr id="12" name="Picture 11">
            <a:extLst>
              <a:ext uri="{FF2B5EF4-FFF2-40B4-BE49-F238E27FC236}">
                <a16:creationId xmlns:a16="http://schemas.microsoft.com/office/drawing/2014/main" id="{81FCAA5F-2AC2-CBD3-C1A4-86954A0F7028}"/>
              </a:ext>
            </a:extLst>
          </p:cNvPr>
          <p:cNvPicPr>
            <a:picLocks noChangeAspect="1"/>
          </p:cNvPicPr>
          <p:nvPr/>
        </p:nvPicPr>
        <p:blipFill>
          <a:blip r:embed="rId2"/>
          <a:stretch>
            <a:fillRect/>
          </a:stretch>
        </p:blipFill>
        <p:spPr>
          <a:xfrm>
            <a:off x="379412" y="2667000"/>
            <a:ext cx="11353800" cy="381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49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EEC4D-3261-42A0-89FC-29369578A6F0}"/>
              </a:ext>
            </a:extLst>
          </p:cNvPr>
          <p:cNvSpPr>
            <a:spLocks noGrp="1"/>
          </p:cNvSpPr>
          <p:nvPr>
            <p:ph type="title"/>
          </p:nvPr>
        </p:nvSpPr>
        <p:spPr>
          <a:xfrm>
            <a:off x="3275013" y="152400"/>
            <a:ext cx="8405634" cy="914400"/>
          </a:xfrm>
          <a:effectLst>
            <a:glow rad="266700">
              <a:schemeClr val="accent1">
                <a:alpha val="40000"/>
              </a:schemeClr>
            </a:glow>
            <a:softEdge rad="228600"/>
          </a:effectLst>
        </p:spPr>
        <p:txBody>
          <a:bodyPr>
            <a:noAutofit/>
          </a:bodyPr>
          <a:lstStyle/>
          <a:p>
            <a:r>
              <a:rPr lang="en-US" sz="4000" dirty="0">
                <a:noFill/>
              </a:rPr>
              <a:t>Portsmouth supplies water to </a:t>
            </a:r>
            <a:r>
              <a:rPr lang="en-US" sz="3600" dirty="0">
                <a:solidFill>
                  <a:schemeClr val="bg2"/>
                </a:solidFill>
              </a:rPr>
              <a:t>South</a:t>
            </a:r>
            <a:r>
              <a:rPr lang="en-US" sz="3600" dirty="0">
                <a:noFill/>
              </a:rPr>
              <a:t> </a:t>
            </a:r>
            <a:r>
              <a:rPr lang="en-US" sz="3600" dirty="0">
                <a:solidFill>
                  <a:schemeClr val="bg2"/>
                </a:solidFill>
              </a:rPr>
              <a:t>Shore Water Supply</a:t>
            </a:r>
            <a:r>
              <a:rPr lang="en-US" sz="3600" dirty="0">
                <a:noFill/>
              </a:rPr>
              <a:t>hore</a:t>
            </a:r>
            <a:r>
              <a:rPr lang="en-US" sz="4000" dirty="0">
                <a:noFill/>
              </a:rPr>
              <a:t>, Ky</a:t>
            </a:r>
          </a:p>
        </p:txBody>
      </p:sp>
      <p:pic>
        <p:nvPicPr>
          <p:cNvPr id="7" name="Content Placeholder 6">
            <a:extLst>
              <a:ext uri="{FF2B5EF4-FFF2-40B4-BE49-F238E27FC236}">
                <a16:creationId xmlns:a16="http://schemas.microsoft.com/office/drawing/2014/main" id="{48C9BE60-E733-46A4-87E4-38DDD431F9B4}"/>
              </a:ext>
            </a:extLst>
          </p:cNvPr>
          <p:cNvPicPr>
            <a:picLocks noGrp="1" noChangeAspect="1"/>
          </p:cNvPicPr>
          <p:nvPr>
            <p:ph idx="1"/>
          </p:nvPr>
        </p:nvPicPr>
        <p:blipFill>
          <a:blip r:embed="rId2"/>
          <a:stretch>
            <a:fillRect/>
          </a:stretch>
        </p:blipFill>
        <p:spPr>
          <a:xfrm>
            <a:off x="3310369" y="1485900"/>
            <a:ext cx="8370277" cy="3886200"/>
          </a:xfrm>
          <a:effectLst>
            <a:glow rad="127000">
              <a:schemeClr val="bg2">
                <a:lumMod val="20000"/>
                <a:lumOff val="80000"/>
              </a:schemeClr>
            </a:glow>
          </a:effectLst>
          <a:scene3d>
            <a:camera prst="orthographicFront"/>
            <a:lightRig rig="threePt" dir="t"/>
          </a:scene3d>
          <a:sp3d>
            <a:bevelT w="152400" h="50800" prst="softRound"/>
          </a:sp3d>
        </p:spPr>
      </p:pic>
      <p:sp>
        <p:nvSpPr>
          <p:cNvPr id="5" name="Text Placeholder 4">
            <a:extLst>
              <a:ext uri="{FF2B5EF4-FFF2-40B4-BE49-F238E27FC236}">
                <a16:creationId xmlns:a16="http://schemas.microsoft.com/office/drawing/2014/main" id="{D74CB7AB-5147-44D2-B3D8-F2697A69975C}"/>
              </a:ext>
            </a:extLst>
          </p:cNvPr>
          <p:cNvSpPr>
            <a:spLocks noGrp="1"/>
          </p:cNvSpPr>
          <p:nvPr>
            <p:ph type="body" sz="half" idx="2"/>
          </p:nvPr>
        </p:nvSpPr>
        <p:spPr>
          <a:xfrm>
            <a:off x="227013" y="152401"/>
            <a:ext cx="3047999" cy="5872480"/>
          </a:xfrm>
        </p:spPr>
        <p:txBody>
          <a:bodyPr>
            <a:normAutofit/>
          </a:bodyPr>
          <a:lstStyle/>
          <a:p>
            <a:r>
              <a:rPr lang="en-US" sz="2200" dirty="0"/>
              <a:t>The City of Portsmouth is currently providing South Shore Kentucky with approximately 280,000 gallons of drinking water a day. Although, a temporary fix via a waterline that runs along the Grant Bridge, we are working with the City of South Shore for a permanent solution.</a:t>
            </a:r>
          </a:p>
        </p:txBody>
      </p:sp>
    </p:spTree>
    <p:extLst>
      <p:ext uri="{BB962C8B-B14F-4D97-AF65-F5344CB8AC3E}">
        <p14:creationId xmlns:p14="http://schemas.microsoft.com/office/powerpoint/2010/main" val="52799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lumMod val="20000"/>
                <a:lumOff val="80000"/>
              </a:schemeClr>
            </a:gs>
            <a:gs pos="0">
              <a:schemeClr val="bg2">
                <a:alpha val="83000"/>
                <a:lumMod val="99000"/>
                <a:lumOff val="1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6CBE64FF-56E2-45D4-88B3-2BAF3882B71D}"/>
              </a:ext>
            </a:extLst>
          </p:cNvPr>
          <p:cNvSpPr>
            <a:spLocks noGrp="1"/>
          </p:cNvSpPr>
          <p:nvPr>
            <p:ph type="title"/>
          </p:nvPr>
        </p:nvSpPr>
        <p:spPr/>
        <p:txBody>
          <a:bodyPr/>
          <a:lstStyle/>
          <a:p>
            <a:r>
              <a:rPr lang="en-US" dirty="0"/>
              <a:t>Additional Water &amp; Wastewater Projects</a:t>
            </a:r>
          </a:p>
        </p:txBody>
      </p:sp>
      <p:sp>
        <p:nvSpPr>
          <p:cNvPr id="7" name="Content Placeholder 6">
            <a:extLst>
              <a:ext uri="{FF2B5EF4-FFF2-40B4-BE49-F238E27FC236}">
                <a16:creationId xmlns:a16="http://schemas.microsoft.com/office/drawing/2014/main" id="{76373026-409B-4D9A-6B98-9092A0C99CE5}"/>
              </a:ext>
            </a:extLst>
          </p:cNvPr>
          <p:cNvSpPr>
            <a:spLocks noGrp="1"/>
          </p:cNvSpPr>
          <p:nvPr>
            <p:ph idx="1"/>
          </p:nvPr>
        </p:nvSpPr>
        <p:spPr>
          <a:xfrm>
            <a:off x="1103025" y="2052919"/>
            <a:ext cx="8944211" cy="4500281"/>
          </a:xfrm>
        </p:spPr>
        <p:txBody>
          <a:bodyPr/>
          <a:lstStyle/>
          <a:p>
            <a:r>
              <a:rPr lang="en-US" sz="2400" b="1" dirty="0"/>
              <a:t>Franklin Furnace Booster Station-</a:t>
            </a:r>
            <a:r>
              <a:rPr lang="en-US" sz="1800" dirty="0"/>
              <a:t>100</a:t>
            </a:r>
            <a:r>
              <a:rPr lang="en-US" dirty="0"/>
              <a:t>% grant funded, $1.2M cost estimate. This project will increase water pressure to Franklin Furnace Industrial Park and maintain pressure as additional businesses develop. </a:t>
            </a:r>
          </a:p>
          <a:p>
            <a:r>
              <a:rPr lang="en-US" sz="2800" b="1" dirty="0"/>
              <a:t>Munn’s Run</a:t>
            </a:r>
            <a:r>
              <a:rPr lang="en-US" dirty="0"/>
              <a:t>-Partially grant funded. $2M cost estimate. This project will alleviate sanitary sewer overflows in the area known as Munn’s Run Sewer Shed.</a:t>
            </a:r>
          </a:p>
          <a:p>
            <a:r>
              <a:rPr lang="en-US" sz="2800" b="1" dirty="0"/>
              <a:t>Orchard Drive Drainage System Upgrade- </a:t>
            </a:r>
            <a:r>
              <a:rPr lang="en-US" dirty="0"/>
              <a:t>60% grant funded and  $227,000 estimated cost. This is a culvert replacement and upgrade project to alleviate flooding in the residential area between Orchard Drive and Sheridan Road.</a:t>
            </a:r>
          </a:p>
        </p:txBody>
      </p:sp>
    </p:spTree>
    <p:extLst>
      <p:ext uri="{BB962C8B-B14F-4D97-AF65-F5344CB8AC3E}">
        <p14:creationId xmlns:p14="http://schemas.microsoft.com/office/powerpoint/2010/main" val="99727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A88-354D-4FF4-6EE3-BEEDF38C04E1}"/>
              </a:ext>
            </a:extLst>
          </p:cNvPr>
          <p:cNvSpPr>
            <a:spLocks noGrp="1"/>
          </p:cNvSpPr>
          <p:nvPr>
            <p:ph type="title"/>
          </p:nvPr>
        </p:nvSpPr>
        <p:spPr>
          <a:xfrm>
            <a:off x="74612" y="3048000"/>
            <a:ext cx="4480218" cy="3048000"/>
          </a:xfrm>
        </p:spPr>
        <p:txBody>
          <a:bodyPr/>
          <a:lstStyle/>
          <a:p>
            <a:r>
              <a:rPr lang="en-US" sz="4800" b="1" dirty="0"/>
              <a:t>Portsmouth Elementary Safe Routes To School Project</a:t>
            </a:r>
          </a:p>
        </p:txBody>
      </p:sp>
      <p:sp>
        <p:nvSpPr>
          <p:cNvPr id="4" name="Content Placeholder 3">
            <a:extLst>
              <a:ext uri="{FF2B5EF4-FFF2-40B4-BE49-F238E27FC236}">
                <a16:creationId xmlns:a16="http://schemas.microsoft.com/office/drawing/2014/main" id="{4249E040-4B19-0719-5B6D-C1FA81829F3C}"/>
              </a:ext>
            </a:extLst>
          </p:cNvPr>
          <p:cNvSpPr>
            <a:spLocks noGrp="1"/>
          </p:cNvSpPr>
          <p:nvPr>
            <p:ph idx="1"/>
          </p:nvPr>
        </p:nvSpPr>
        <p:spPr>
          <a:xfrm>
            <a:off x="4783370" y="685800"/>
            <a:ext cx="7711842" cy="6019800"/>
          </a:xfrm>
        </p:spPr>
        <p:txBody>
          <a:bodyPr/>
          <a:lstStyle/>
          <a:p>
            <a:r>
              <a:rPr lang="en-US" sz="2800" dirty="0"/>
              <a:t>Construction will begin this year</a:t>
            </a:r>
          </a:p>
          <a:p>
            <a:r>
              <a:rPr lang="en-US" sz="2800" dirty="0"/>
              <a:t>$440,000 cost estimate, 90% funded through ODOT</a:t>
            </a:r>
          </a:p>
          <a:p>
            <a:r>
              <a:rPr lang="en-US" sz="2800" dirty="0"/>
              <a:t>Provide traffic calming measures</a:t>
            </a:r>
          </a:p>
          <a:p>
            <a:r>
              <a:rPr lang="en-US" sz="2800" dirty="0"/>
              <a:t>Safer crosswalks &amp; crosswalk locations</a:t>
            </a:r>
          </a:p>
          <a:p>
            <a:r>
              <a:rPr lang="en-US" sz="2800" dirty="0"/>
              <a:t>School zone flashing beacons</a:t>
            </a:r>
          </a:p>
          <a:p>
            <a:r>
              <a:rPr lang="en-US" sz="2800" dirty="0"/>
              <a:t>High visibility signage</a:t>
            </a:r>
          </a:p>
          <a:p>
            <a:r>
              <a:rPr lang="en-US" sz="2800" dirty="0"/>
              <a:t>Curb extensions</a:t>
            </a:r>
          </a:p>
          <a:p>
            <a:endParaRPr lang="en-US" dirty="0"/>
          </a:p>
          <a:p>
            <a:endParaRPr lang="en-US" dirty="0"/>
          </a:p>
        </p:txBody>
      </p:sp>
      <p:pic>
        <p:nvPicPr>
          <p:cNvPr id="1026" name="Picture 2" descr="Portsmouth City Schools | Home">
            <a:extLst>
              <a:ext uri="{FF2B5EF4-FFF2-40B4-BE49-F238E27FC236}">
                <a16:creationId xmlns:a16="http://schemas.microsoft.com/office/drawing/2014/main" id="{C0EDE85D-9ED7-CFC2-316D-415339441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76200"/>
            <a:ext cx="322199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15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1279-E8DC-E747-C403-03A487D487D4}"/>
              </a:ext>
            </a:extLst>
          </p:cNvPr>
          <p:cNvSpPr>
            <a:spLocks noGrp="1"/>
          </p:cNvSpPr>
          <p:nvPr>
            <p:ph type="title"/>
          </p:nvPr>
        </p:nvSpPr>
        <p:spPr>
          <a:xfrm>
            <a:off x="227012" y="228600"/>
            <a:ext cx="11125200" cy="990600"/>
          </a:xfrm>
        </p:spPr>
        <p:txBody>
          <a:bodyPr/>
          <a:lstStyle/>
          <a:p>
            <a:r>
              <a:rPr lang="en-US" sz="3600" dirty="0"/>
              <a:t>Coles Boulevard Roadway Improvement Project</a:t>
            </a:r>
          </a:p>
        </p:txBody>
      </p:sp>
      <p:pic>
        <p:nvPicPr>
          <p:cNvPr id="6" name="Content Placeholder 5">
            <a:extLst>
              <a:ext uri="{FF2B5EF4-FFF2-40B4-BE49-F238E27FC236}">
                <a16:creationId xmlns:a16="http://schemas.microsoft.com/office/drawing/2014/main" id="{A94202B6-CB85-B1AA-C6EA-FCA878BCC38B}"/>
              </a:ext>
            </a:extLst>
          </p:cNvPr>
          <p:cNvPicPr>
            <a:picLocks noGrp="1" noChangeAspect="1"/>
          </p:cNvPicPr>
          <p:nvPr>
            <p:ph idx="1"/>
          </p:nvPr>
        </p:nvPicPr>
        <p:blipFill>
          <a:blip r:embed="rId2"/>
          <a:stretch>
            <a:fillRect/>
          </a:stretch>
        </p:blipFill>
        <p:spPr>
          <a:xfrm>
            <a:off x="4498483" y="2209800"/>
            <a:ext cx="6853729" cy="2438400"/>
          </a:xfrm>
          <a:gradFill flip="none" rotWithShape="1">
            <a:gsLst>
              <a:gs pos="23000">
                <a:schemeClr val="bg2">
                  <a:lumMod val="20000"/>
                  <a:lumOff val="80000"/>
                </a:schemeClr>
              </a:gs>
              <a:gs pos="75000">
                <a:schemeClr val="bg2"/>
              </a:gs>
            </a:gsLst>
            <a:path path="circle">
              <a:fillToRect l="100000" t="100000"/>
            </a:path>
            <a:tileRect r="-100000" b="-100000"/>
          </a:gradFill>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5B984949-F564-955E-235B-98BBA6D2D293}"/>
              </a:ext>
            </a:extLst>
          </p:cNvPr>
          <p:cNvSpPr>
            <a:spLocks noGrp="1"/>
          </p:cNvSpPr>
          <p:nvPr>
            <p:ph type="body" sz="half" idx="2"/>
          </p:nvPr>
        </p:nvSpPr>
        <p:spPr>
          <a:xfrm>
            <a:off x="227013" y="1905001"/>
            <a:ext cx="4327818" cy="4119880"/>
          </a:xfrm>
        </p:spPr>
        <p:txBody>
          <a:bodyPr/>
          <a:lstStyle/>
          <a:p>
            <a:pPr marL="285750" indent="-285750">
              <a:buFont typeface="Arial" panose="020B0604020202020204" pitchFamily="34" charset="0"/>
              <a:buChar char="•"/>
            </a:pPr>
            <a:r>
              <a:rPr lang="en-US" sz="2000" b="1" i="0" dirty="0">
                <a:solidFill>
                  <a:schemeClr val="bg2">
                    <a:lumMod val="50000"/>
                  </a:schemeClr>
                </a:solidFill>
                <a:effectLst/>
                <a:latin typeface="Segoe UI Light" panose="020B0502040204020203" pitchFamily="34" charset="0"/>
                <a:ea typeface="Calibri" panose="020F0502020204030204" pitchFamily="34" charset="0"/>
              </a:rPr>
              <a:t>Improve roadway standards &amp; pavement conditions</a:t>
            </a:r>
          </a:p>
          <a:p>
            <a:pPr marL="285750" indent="-285750">
              <a:buFont typeface="Arial" panose="020B0604020202020204" pitchFamily="34" charset="0"/>
              <a:buChar char="•"/>
            </a:pPr>
            <a:r>
              <a:rPr lang="en-US" sz="2000" b="1" i="0" dirty="0">
                <a:solidFill>
                  <a:schemeClr val="bg2">
                    <a:lumMod val="50000"/>
                  </a:schemeClr>
                </a:solidFill>
                <a:effectLst/>
                <a:latin typeface="Segoe UI Light" panose="020B0502040204020203" pitchFamily="34" charset="0"/>
                <a:ea typeface="Calibri" panose="020F0502020204030204" pitchFamily="34" charset="0"/>
              </a:rPr>
              <a:t>Enhance safety and traffic operations</a:t>
            </a:r>
          </a:p>
          <a:p>
            <a:pPr marL="285750" indent="-285750">
              <a:buFont typeface="Arial" panose="020B0604020202020204" pitchFamily="34" charset="0"/>
              <a:buChar char="•"/>
            </a:pPr>
            <a:r>
              <a:rPr lang="en-US" sz="2000" b="1" i="0" dirty="0">
                <a:solidFill>
                  <a:schemeClr val="bg2">
                    <a:lumMod val="50000"/>
                  </a:schemeClr>
                </a:solidFill>
                <a:effectLst/>
                <a:latin typeface="Segoe UI Light" panose="020B0502040204020203" pitchFamily="34" charset="0"/>
                <a:ea typeface="Calibri" panose="020F0502020204030204" pitchFamily="34" charset="0"/>
              </a:rPr>
              <a:t>Improve non-motorized facilities</a:t>
            </a:r>
          </a:p>
          <a:p>
            <a:pPr marL="285750" indent="-285750">
              <a:buFont typeface="Arial" panose="020B0604020202020204" pitchFamily="34" charset="0"/>
              <a:buChar char="•"/>
            </a:pPr>
            <a:r>
              <a:rPr lang="en-US" sz="2000" b="1" dirty="0">
                <a:solidFill>
                  <a:schemeClr val="bg2">
                    <a:lumMod val="50000"/>
                  </a:schemeClr>
                </a:solidFill>
                <a:latin typeface="Segoe UI Light" panose="020B0502040204020203" pitchFamily="34" charset="0"/>
              </a:rPr>
              <a:t>Upgrade storm drainage system</a:t>
            </a:r>
          </a:p>
          <a:p>
            <a:pPr marL="285750" indent="-285750">
              <a:buFont typeface="Arial" panose="020B0604020202020204" pitchFamily="34" charset="0"/>
              <a:buChar char="•"/>
            </a:pPr>
            <a:r>
              <a:rPr lang="en-US" sz="2000" b="1" dirty="0">
                <a:solidFill>
                  <a:schemeClr val="bg2">
                    <a:lumMod val="50000"/>
                  </a:schemeClr>
                </a:solidFill>
                <a:latin typeface="Segoe UI Light" panose="020B0502040204020203" pitchFamily="34" charset="0"/>
              </a:rPr>
              <a:t>Reduce crash frequency</a:t>
            </a:r>
          </a:p>
          <a:p>
            <a:pPr marL="285750" indent="-285750">
              <a:buFont typeface="Arial" panose="020B0604020202020204" pitchFamily="34" charset="0"/>
              <a:buChar char="•"/>
            </a:pPr>
            <a:r>
              <a:rPr lang="en-US" sz="2000" b="1" dirty="0">
                <a:solidFill>
                  <a:schemeClr val="bg2">
                    <a:lumMod val="50000"/>
                  </a:schemeClr>
                </a:solidFill>
                <a:latin typeface="Segoe UI Light" panose="020B0502040204020203" pitchFamily="34" charset="0"/>
              </a:rPr>
              <a:t>$5.5M Cost Estimate</a:t>
            </a:r>
          </a:p>
          <a:p>
            <a:pPr marL="285750" indent="-285750">
              <a:buFont typeface="Arial" panose="020B0604020202020204" pitchFamily="34" charset="0"/>
              <a:buChar char="•"/>
            </a:pPr>
            <a:r>
              <a:rPr lang="en-US" sz="2000" b="1" dirty="0">
                <a:solidFill>
                  <a:schemeClr val="bg2">
                    <a:lumMod val="50000"/>
                  </a:schemeClr>
                </a:solidFill>
                <a:latin typeface="Segoe UI Light" panose="020B0502040204020203" pitchFamily="34" charset="0"/>
              </a:rPr>
              <a:t>Partially funded through ODOT $2M</a:t>
            </a:r>
          </a:p>
          <a:p>
            <a:pPr marL="285750" indent="-285750">
              <a:buFont typeface="Arial" panose="020B0604020202020204" pitchFamily="34" charset="0"/>
              <a:buChar char="•"/>
            </a:pPr>
            <a:endParaRPr lang="en-US" sz="2000" b="1" dirty="0">
              <a:solidFill>
                <a:schemeClr val="bg2">
                  <a:lumMod val="50000"/>
                </a:schemeClr>
              </a:solidFill>
              <a:latin typeface="Segoe UI Light" panose="020B0502040204020203" pitchFamily="34" charset="0"/>
            </a:endParaRPr>
          </a:p>
          <a:p>
            <a:pPr marL="285750" indent="-285750">
              <a:buFont typeface="Arial" panose="020B0604020202020204" pitchFamily="34" charset="0"/>
              <a:buChar char="•"/>
            </a:pPr>
            <a:endParaRPr lang="en-US" sz="1800" dirty="0">
              <a:solidFill>
                <a:srgbClr val="000000"/>
              </a:solidFill>
              <a:latin typeface="Segoe UI Light" panose="020B0502040204020203" pitchFamily="34" charset="0"/>
            </a:endParaRPr>
          </a:p>
          <a:p>
            <a:pPr marL="285750" indent="-285750">
              <a:buFont typeface="Arial" panose="020B0604020202020204" pitchFamily="34" charset="0"/>
              <a:buChar char="•"/>
            </a:pPr>
            <a:endParaRPr lang="en-US" sz="1800" dirty="0">
              <a:solidFill>
                <a:srgbClr val="000000"/>
              </a:solidFill>
              <a:latin typeface="Segoe UI Light" panose="020B0502040204020203"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9871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lumMod val="20000"/>
                <a:lumOff val="80000"/>
              </a:schemeClr>
            </a:gs>
            <a:gs pos="97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8289-A15C-463B-890E-478B86B4B320}"/>
              </a:ext>
            </a:extLst>
          </p:cNvPr>
          <p:cNvSpPr>
            <a:spLocks noGrp="1"/>
          </p:cNvSpPr>
          <p:nvPr>
            <p:ph type="title"/>
          </p:nvPr>
        </p:nvSpPr>
        <p:spPr>
          <a:xfrm>
            <a:off x="3122612" y="177801"/>
            <a:ext cx="8253625" cy="736600"/>
          </a:xfrm>
        </p:spPr>
        <p:txBody>
          <a:bodyPr/>
          <a:lstStyle/>
          <a:p>
            <a:r>
              <a:rPr lang="en-US" dirty="0">
                <a:ln w="22225">
                  <a:solidFill>
                    <a:schemeClr val="tx1">
                      <a:lumMod val="85000"/>
                    </a:schemeClr>
                  </a:solidFill>
                  <a:prstDash val="solid"/>
                </a:ln>
                <a:solidFill>
                  <a:schemeClr val="bg2">
                    <a:lumMod val="75000"/>
                  </a:schemeClr>
                </a:solidFill>
                <a:effectLst/>
              </a:rPr>
              <a:t>Additional Plans &amp; Studies</a:t>
            </a:r>
          </a:p>
        </p:txBody>
      </p:sp>
      <p:sp>
        <p:nvSpPr>
          <p:cNvPr id="3" name="Text Placeholder 2">
            <a:extLst>
              <a:ext uri="{FF2B5EF4-FFF2-40B4-BE49-F238E27FC236}">
                <a16:creationId xmlns:a16="http://schemas.microsoft.com/office/drawing/2014/main" id="{E1E791DC-1CDA-D5C1-4D48-1AF28390C0A7}"/>
              </a:ext>
            </a:extLst>
          </p:cNvPr>
          <p:cNvSpPr>
            <a:spLocks noGrp="1"/>
          </p:cNvSpPr>
          <p:nvPr>
            <p:ph type="body" idx="1"/>
          </p:nvPr>
        </p:nvSpPr>
        <p:spPr>
          <a:xfrm>
            <a:off x="379412" y="762000"/>
            <a:ext cx="6032912" cy="1524000"/>
          </a:xfrm>
          <a:gradFill>
            <a:gsLst>
              <a:gs pos="0">
                <a:schemeClr val="bg2">
                  <a:lumMod val="20000"/>
                  <a:lumOff val="80000"/>
                </a:schemeClr>
              </a:gs>
              <a:gs pos="75000">
                <a:schemeClr val="bg2"/>
              </a:gs>
            </a:gsLst>
            <a:path path="circle">
              <a:fillToRect l="50000" t="50000" r="50000" b="50000"/>
            </a:path>
          </a:gradFill>
          <a:effectLst>
            <a:glow rad="1155700">
              <a:schemeClr val="bg2">
                <a:lumMod val="20000"/>
                <a:lumOff val="80000"/>
                <a:alpha val="15000"/>
              </a:schemeClr>
            </a:glow>
            <a:softEdge rad="469900"/>
          </a:effectLst>
        </p:spPr>
        <p:txBody>
          <a:bodyPr/>
          <a:lstStyle/>
          <a:p>
            <a:r>
              <a:rPr lang="en-US" sz="2400" dirty="0">
                <a:ln w="0"/>
                <a:solidFill>
                  <a:schemeClr val="accent5">
                    <a:lumMod val="50000"/>
                  </a:schemeClr>
                </a:solidFill>
                <a:effectLst>
                  <a:outerShdw blurRad="38100" dist="19050" dir="2700000" algn="tl" rotWithShape="0">
                    <a:schemeClr val="dk1">
                      <a:alpha val="40000"/>
                    </a:schemeClr>
                  </a:outerShdw>
                </a:effectLst>
              </a:rPr>
              <a:t>2021 Portsmouth Housing Study</a:t>
            </a:r>
          </a:p>
          <a:p>
            <a:r>
              <a:rPr lang="en-US" sz="1200"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https://portsmouthohio.org/slug/redeveloping-in-the-comeback-city-a-comprehensive-housing-market-analysis/</a:t>
            </a:r>
            <a:endParaRPr lang="en-US" sz="1200" dirty="0">
              <a:effectLst>
                <a:outerShdw blurRad="38100" dist="38100" dir="2700000" algn="tl">
                  <a:srgbClr val="000000">
                    <a:alpha val="43137"/>
                  </a:srgbClr>
                </a:outerShdw>
              </a:effectLst>
            </a:endParaRPr>
          </a:p>
          <a:p>
            <a:endParaRPr lang="en-US" sz="1200" dirty="0">
              <a:solidFill>
                <a:schemeClr val="tx2">
                  <a:lumMod val="10000"/>
                </a:schemeClr>
              </a:solidFill>
              <a:effectLst>
                <a:outerShdw blurRad="38100" dist="38100" dir="2700000" algn="tl">
                  <a:srgbClr val="000000">
                    <a:alpha val="43137"/>
                  </a:srgbClr>
                </a:outerShdw>
              </a:effectLst>
            </a:endParaRPr>
          </a:p>
        </p:txBody>
      </p:sp>
      <p:pic>
        <p:nvPicPr>
          <p:cNvPr id="8" name="Content Placeholder 7">
            <a:extLst>
              <a:ext uri="{FF2B5EF4-FFF2-40B4-BE49-F238E27FC236}">
                <a16:creationId xmlns:a16="http://schemas.microsoft.com/office/drawing/2014/main" id="{9B6C2B0D-7039-2AEA-5CC8-C9991E8E9A81}"/>
              </a:ext>
            </a:extLst>
          </p:cNvPr>
          <p:cNvPicPr>
            <a:picLocks noGrp="1" noChangeAspect="1"/>
          </p:cNvPicPr>
          <p:nvPr>
            <p:ph sz="half" idx="2"/>
          </p:nvPr>
        </p:nvPicPr>
        <p:blipFill>
          <a:blip r:embed="rId3"/>
          <a:stretch>
            <a:fillRect/>
          </a:stretch>
        </p:blipFill>
        <p:spPr>
          <a:xfrm>
            <a:off x="531812" y="2438400"/>
            <a:ext cx="3048000" cy="4036880"/>
          </a:xfrm>
          <a:effectLst>
            <a:glow rad="889000">
              <a:schemeClr val="tx1">
                <a:alpha val="40000"/>
              </a:schemeClr>
            </a:glow>
            <a:outerShdw blurRad="63500" sx="102000" sy="102000" algn="ctr" rotWithShape="0">
              <a:schemeClr val="accent1">
                <a:lumMod val="50000"/>
                <a:alpha val="40000"/>
              </a:schemeClr>
            </a:outerShdw>
          </a:effectLst>
        </p:spPr>
      </p:pic>
      <p:sp>
        <p:nvSpPr>
          <p:cNvPr id="5" name="Text Placeholder 4">
            <a:extLst>
              <a:ext uri="{FF2B5EF4-FFF2-40B4-BE49-F238E27FC236}">
                <a16:creationId xmlns:a16="http://schemas.microsoft.com/office/drawing/2014/main" id="{1083B2F1-C83B-ABCF-BC8D-E34DD00BBE5F}"/>
              </a:ext>
            </a:extLst>
          </p:cNvPr>
          <p:cNvSpPr>
            <a:spLocks noGrp="1"/>
          </p:cNvSpPr>
          <p:nvPr>
            <p:ph type="body" sz="quarter" idx="3"/>
          </p:nvPr>
        </p:nvSpPr>
        <p:spPr>
          <a:xfrm>
            <a:off x="6557349" y="838201"/>
            <a:ext cx="4818888" cy="2590799"/>
          </a:xfrm>
          <a:noFill/>
          <a:ln>
            <a:noFill/>
          </a:ln>
        </p:spPr>
        <p:txBody>
          <a:bodyPr/>
          <a:lstStyle/>
          <a:p>
            <a:endParaRPr lang="en-US" dirty="0"/>
          </a:p>
          <a:p>
            <a:endParaRPr lang="en-US" dirty="0"/>
          </a:p>
          <a:p>
            <a:endParaRPr lang="en-US" dirty="0"/>
          </a:p>
          <a:p>
            <a:endParaRPr lang="en-US" dirty="0"/>
          </a:p>
          <a:p>
            <a:endParaRPr lang="en-US" sz="2000" dirty="0"/>
          </a:p>
          <a:p>
            <a:endParaRPr lang="en-US" sz="2000" dirty="0"/>
          </a:p>
          <a:p>
            <a:endParaRPr lang="en-US" sz="2000" dirty="0"/>
          </a:p>
          <a:p>
            <a:endParaRPr lang="en-US" sz="2000" dirty="0"/>
          </a:p>
          <a:p>
            <a:endParaRPr lang="en-US" sz="2000" dirty="0"/>
          </a:p>
          <a:p>
            <a:endParaRPr lang="en-US" sz="1200" dirty="0"/>
          </a:p>
          <a:p>
            <a:endParaRPr lang="en-US" sz="1200" dirty="0">
              <a:solidFill>
                <a:srgbClr val="56C7AA"/>
              </a:solidFill>
              <a:hlinkClick r:id="rId4">
                <a:extLst>
                  <a:ext uri="{A12FA001-AC4F-418D-AE19-62706E023703}">
                    <ahyp:hlinkClr xmlns:ahyp="http://schemas.microsoft.com/office/drawing/2018/hyperlinkcolor" val="tx"/>
                  </a:ext>
                </a:extLst>
              </a:hlinkClick>
            </a:endParaRPr>
          </a:p>
          <a:p>
            <a:r>
              <a:rPr lang="en-US" sz="2400" dirty="0">
                <a:ln w="6350">
                  <a:solidFill>
                    <a:schemeClr val="bg2"/>
                  </a:solidFill>
                </a:ln>
                <a:solidFill>
                  <a:schemeClr val="bg2">
                    <a:lumMod val="75000"/>
                    <a:alpha val="79000"/>
                  </a:schemeClr>
                </a:solidFill>
                <a:effectLst>
                  <a:glow rad="889000">
                    <a:schemeClr val="bg2">
                      <a:lumMod val="20000"/>
                      <a:lumOff val="80000"/>
                      <a:alpha val="40000"/>
                    </a:schemeClr>
                  </a:glow>
                  <a:outerShdw blurRad="38100" dist="38100" dir="2700000" algn="tl">
                    <a:srgbClr val="000000">
                      <a:alpha val="43137"/>
                    </a:srgbClr>
                  </a:outerShdw>
                </a:effectLst>
              </a:rPr>
              <a:t>2022 Zoning Code update</a:t>
            </a:r>
          </a:p>
          <a:p>
            <a:r>
              <a:rPr lang="en-US" sz="1200" dirty="0">
                <a:hlinkClick r:id="rId4">
                  <a:extLst>
                    <a:ext uri="{A12FA001-AC4F-418D-AE19-62706E023703}">
                      <ahyp:hlinkClr xmlns:ahyp="http://schemas.microsoft.com/office/drawing/2018/hyperlinkcolor" val="tx"/>
                    </a:ext>
                  </a:extLst>
                </a:hlinkClick>
              </a:rPr>
              <a:t>https://portsmouthohio.org/draft-zoning-code-update-for-public-review/</a:t>
            </a:r>
            <a:endParaRPr lang="en-US" sz="1200" dirty="0"/>
          </a:p>
          <a:p>
            <a:endParaRPr lang="en-US" sz="1200" dirty="0"/>
          </a:p>
          <a:p>
            <a:endParaRPr lang="en-US" dirty="0"/>
          </a:p>
          <a:p>
            <a:endParaRPr lang="en-US" dirty="0"/>
          </a:p>
        </p:txBody>
      </p:sp>
      <p:pic>
        <p:nvPicPr>
          <p:cNvPr id="12" name="Content Placeholder 11">
            <a:extLst>
              <a:ext uri="{FF2B5EF4-FFF2-40B4-BE49-F238E27FC236}">
                <a16:creationId xmlns:a16="http://schemas.microsoft.com/office/drawing/2014/main" id="{9FAB99EF-EC27-2A28-F42A-7BCE2783B2D5}"/>
              </a:ext>
            </a:extLst>
          </p:cNvPr>
          <p:cNvPicPr>
            <a:picLocks noGrp="1" noChangeAspect="1"/>
          </p:cNvPicPr>
          <p:nvPr>
            <p:ph sz="quarter" idx="4"/>
          </p:nvPr>
        </p:nvPicPr>
        <p:blipFill>
          <a:blip r:embed="rId5"/>
          <a:stretch>
            <a:fillRect/>
          </a:stretch>
        </p:blipFill>
        <p:spPr>
          <a:xfrm>
            <a:off x="5466685" y="2598366"/>
            <a:ext cx="5796349" cy="3345233"/>
          </a:xfrm>
          <a:effectLst>
            <a:glow rad="609600">
              <a:schemeClr val="bg2">
                <a:lumMod val="50000"/>
                <a:alpha val="59000"/>
              </a:schemeClr>
            </a:glow>
          </a:effectLst>
        </p:spPr>
      </p:pic>
    </p:spTree>
    <p:extLst>
      <p:ext uri="{BB962C8B-B14F-4D97-AF65-F5344CB8AC3E}">
        <p14:creationId xmlns:p14="http://schemas.microsoft.com/office/powerpoint/2010/main" val="18341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2F6-D597-49A4-907A-977293CA97A2}"/>
              </a:ext>
            </a:extLst>
          </p:cNvPr>
          <p:cNvSpPr>
            <a:spLocks noGrp="1"/>
          </p:cNvSpPr>
          <p:nvPr>
            <p:ph type="title"/>
          </p:nvPr>
        </p:nvSpPr>
        <p:spPr>
          <a:xfrm>
            <a:off x="227012" y="92826"/>
            <a:ext cx="8610600" cy="1431174"/>
          </a:xfrm>
        </p:spPr>
        <p:txBody>
          <a:bodyPr>
            <a:normAutofit/>
          </a:bodyPr>
          <a:lstStyle/>
          <a:p>
            <a:r>
              <a:rPr lang="en-US" sz="4800" b="1" dirty="0">
                <a:solidFill>
                  <a:schemeClr val="tx1"/>
                </a:solidFill>
                <a:effectLst>
                  <a:outerShdw blurRad="38100" dist="38100" dir="2700000" algn="tl">
                    <a:srgbClr val="000000">
                      <a:alpha val="43137"/>
                    </a:srgbClr>
                  </a:outerShdw>
                </a:effectLst>
              </a:rPr>
              <a:t>Marting’s Building</a:t>
            </a:r>
            <a:br>
              <a:rPr lang="en-US" dirty="0"/>
            </a:br>
            <a:endParaRPr lang="en-US" dirty="0"/>
          </a:p>
        </p:txBody>
      </p:sp>
      <p:sp>
        <p:nvSpPr>
          <p:cNvPr id="4" name="Text Placeholder 3">
            <a:extLst>
              <a:ext uri="{FF2B5EF4-FFF2-40B4-BE49-F238E27FC236}">
                <a16:creationId xmlns:a16="http://schemas.microsoft.com/office/drawing/2014/main" id="{26D2A83C-E1C4-4BF6-8846-26D0D1AB2CCF}"/>
              </a:ext>
            </a:extLst>
          </p:cNvPr>
          <p:cNvSpPr>
            <a:spLocks noGrp="1"/>
          </p:cNvSpPr>
          <p:nvPr>
            <p:ph type="body" sz="half" idx="2"/>
          </p:nvPr>
        </p:nvSpPr>
        <p:spPr>
          <a:xfrm>
            <a:off x="227012" y="1524000"/>
            <a:ext cx="4876800" cy="5241174"/>
          </a:xfrm>
        </p:spPr>
        <p:txBody>
          <a:bodyPr>
            <a:noAutofit/>
          </a:bodyPr>
          <a:lstStyle/>
          <a:p>
            <a:r>
              <a:rPr lang="en-US" sz="2200" dirty="0"/>
              <a:t>In a collaborative effort with the Scioto County Commissioners, Southern Ohio Port Authority, the City of Portsmouth and a private developer; the former Marting’s Building has been transferred and is in the process of being rehabilitated.  The abandoned department store has been vacant for  decades, but now a joint effort has assisted in revitalizing Downtown Portsmouth.</a:t>
            </a:r>
          </a:p>
        </p:txBody>
      </p:sp>
      <p:pic>
        <p:nvPicPr>
          <p:cNvPr id="3" name="Picture 2">
            <a:extLst>
              <a:ext uri="{FF2B5EF4-FFF2-40B4-BE49-F238E27FC236}">
                <a16:creationId xmlns:a16="http://schemas.microsoft.com/office/drawing/2014/main" id="{30CF6CB1-89AB-891D-514A-81A30CF29AFB}"/>
              </a:ext>
            </a:extLst>
          </p:cNvPr>
          <p:cNvPicPr>
            <a:picLocks noChangeAspect="1"/>
          </p:cNvPicPr>
          <p:nvPr/>
        </p:nvPicPr>
        <p:blipFill>
          <a:blip r:embed="rId2"/>
          <a:stretch>
            <a:fillRect/>
          </a:stretch>
        </p:blipFill>
        <p:spPr>
          <a:xfrm>
            <a:off x="5825836" y="135774"/>
            <a:ext cx="6175952" cy="6629400"/>
          </a:xfrm>
          <a:prstGeom prst="rect">
            <a:avLst/>
          </a:prstGeom>
          <a:effectLst>
            <a:softEdge rad="177800"/>
          </a:effectLst>
        </p:spPr>
      </p:pic>
    </p:spTree>
    <p:extLst>
      <p:ext uri="{BB962C8B-B14F-4D97-AF65-F5344CB8AC3E}">
        <p14:creationId xmlns:p14="http://schemas.microsoft.com/office/powerpoint/2010/main" val="3228402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3000">
              <a:schemeClr val="bg2">
                <a:lumMod val="20000"/>
                <a:lumOff val="80000"/>
              </a:schemeClr>
            </a:gs>
            <a:gs pos="80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812" y="76199"/>
            <a:ext cx="10463425" cy="1143001"/>
          </a:xfrm>
          <a:effectLst>
            <a:glow rad="101600">
              <a:schemeClr val="accent4">
                <a:satMod val="175000"/>
                <a:alpha val="40000"/>
              </a:schemeClr>
            </a:glow>
            <a:softEdge rad="114300"/>
          </a:effectLst>
        </p:spPr>
        <p:txBody>
          <a:bodyPr/>
          <a:lstStyle/>
          <a:p>
            <a:r>
              <a:rPr lang="en-US" b="1" dirty="0">
                <a:solidFill>
                  <a:schemeClr val="bg2">
                    <a:lumMod val="75000"/>
                  </a:schemeClr>
                </a:solidFill>
              </a:rPr>
              <a:t>Scioto County Active Transportation Plan</a:t>
            </a:r>
            <a:br>
              <a:rPr lang="en-US" dirty="0"/>
            </a:br>
            <a:endParaRPr lang="en-US" dirty="0"/>
          </a:p>
        </p:txBody>
      </p:sp>
      <p:sp>
        <p:nvSpPr>
          <p:cNvPr id="10" name="Content Placeholder 9"/>
          <p:cNvSpPr>
            <a:spLocks noGrp="1"/>
          </p:cNvSpPr>
          <p:nvPr>
            <p:ph sz="half" idx="1"/>
          </p:nvPr>
        </p:nvSpPr>
        <p:spPr>
          <a:xfrm>
            <a:off x="684212" y="1524000"/>
            <a:ext cx="5723811" cy="4648200"/>
          </a:xfrm>
          <a:effectLst>
            <a:glow rad="533400">
              <a:schemeClr val="accent1">
                <a:alpha val="40000"/>
              </a:schemeClr>
            </a:glow>
            <a:softEdge rad="215900"/>
          </a:effectLst>
        </p:spPr>
        <p:txBody>
          <a:bodyPr>
            <a:normAutofit lnSpcReduction="10000"/>
          </a:bodyPr>
          <a:lstStyle/>
          <a:p>
            <a:r>
              <a:rPr lang="en-US" b="1" spc="50" dirty="0">
                <a:ln w="0"/>
                <a:solidFill>
                  <a:schemeClr val="bg2"/>
                </a:solidFill>
                <a:effectLst>
                  <a:innerShdw blurRad="63500" dist="50800" dir="13500000">
                    <a:srgbClr val="000000">
                      <a:alpha val="50000"/>
                    </a:srgbClr>
                  </a:innerShdw>
                </a:effectLst>
              </a:rPr>
              <a:t>The City of Portsmouth collaborated with ODOT and OVRDC to develop an Active Transportation Plan in 2020 which help guide the City for future projects and our efforts in obtaining grant funding.</a:t>
            </a:r>
          </a:p>
          <a:p>
            <a:endParaRPr lang="en-US" b="1" spc="50" dirty="0">
              <a:ln w="0"/>
              <a:solidFill>
                <a:schemeClr val="bg2"/>
              </a:solidFill>
              <a:effectLst>
                <a:innerShdw blurRad="63500" dist="50800" dir="13500000">
                  <a:srgbClr val="000000">
                    <a:alpha val="50000"/>
                  </a:srgbClr>
                </a:innerShdw>
              </a:effectLst>
            </a:endParaRPr>
          </a:p>
          <a:p>
            <a:r>
              <a:rPr lang="en-US" b="1" spc="50" dirty="0">
                <a:ln w="0"/>
                <a:solidFill>
                  <a:schemeClr val="bg2"/>
                </a:solidFill>
                <a:effectLst>
                  <a:innerShdw blurRad="63500" dist="50800" dir="13500000">
                    <a:srgbClr val="000000">
                      <a:alpha val="50000"/>
                    </a:srgbClr>
                  </a:innerShdw>
                </a:effectLst>
              </a:rPr>
              <a:t>This Active Transportation Plan grew out of the need to provide more opportunities for physical activity and safer, more equitable transportation options.</a:t>
            </a:r>
          </a:p>
          <a:p>
            <a:pPr marL="0" indent="0">
              <a:buNone/>
            </a:pPr>
            <a:endParaRPr lang="en-US" b="1" spc="50" dirty="0">
              <a:ln w="0"/>
              <a:solidFill>
                <a:schemeClr val="bg2"/>
              </a:solidFill>
              <a:effectLst>
                <a:innerShdw blurRad="63500" dist="50800" dir="13500000">
                  <a:srgbClr val="000000">
                    <a:alpha val="50000"/>
                  </a:srgbClr>
                </a:innerShdw>
              </a:effectLst>
            </a:endParaRPr>
          </a:p>
          <a:p>
            <a:r>
              <a:rPr lang="en-US" sz="2100" spc="50" dirty="0">
                <a:ln w="0"/>
                <a:solidFill>
                  <a:schemeClr val="bg2">
                    <a:lumMod val="75000"/>
                  </a:schemeClr>
                </a:solidFill>
                <a:effectLst>
                  <a:innerShdw blurRad="63500" dist="50800" dir="13500000">
                    <a:srgbClr val="000000">
                      <a:alpha val="50000"/>
                    </a:srgbClr>
                  </a:innerShdw>
                </a:effectLst>
                <a:hlinkClick r:id="rId2">
                  <a:extLst>
                    <a:ext uri="{A12FA001-AC4F-418D-AE19-62706E023703}">
                      <ahyp:hlinkClr xmlns:ahyp="http://schemas.microsoft.com/office/drawing/2018/hyperlinkcolor" val="tx"/>
                    </a:ext>
                  </a:extLst>
                </a:hlinkClick>
              </a:rPr>
              <a:t>https://portsmouthohio.org/wp-content/uploads/2021/10/03-03-2020-Scioto-Active-Transportation-Plan_Small.pdf</a:t>
            </a:r>
            <a:endParaRPr lang="en-US" sz="2100" spc="50" dirty="0">
              <a:ln w="0"/>
              <a:solidFill>
                <a:schemeClr val="bg2">
                  <a:lumMod val="75000"/>
                </a:schemeClr>
              </a:solidFill>
              <a:effectLst>
                <a:innerShdw blurRad="63500" dist="50800" dir="13500000">
                  <a:srgbClr val="000000">
                    <a:alpha val="50000"/>
                  </a:srgbClr>
                </a:innerShdw>
              </a:effectLst>
            </a:endParaRPr>
          </a:p>
          <a:p>
            <a:endParaRPr lang="en-US" sz="2100" spc="50" dirty="0">
              <a:ln w="0"/>
              <a:solidFill>
                <a:schemeClr val="accent4"/>
              </a:solidFill>
              <a:effectLst>
                <a:innerShdw blurRad="63500" dist="50800" dir="13500000">
                  <a:srgbClr val="000000">
                    <a:alpha val="50000"/>
                  </a:srgbClr>
                </a:innerShdw>
              </a:effectLst>
            </a:endParaRPr>
          </a:p>
        </p:txBody>
      </p:sp>
      <p:pic>
        <p:nvPicPr>
          <p:cNvPr id="6" name="Content Placeholder 5">
            <a:extLst>
              <a:ext uri="{FF2B5EF4-FFF2-40B4-BE49-F238E27FC236}">
                <a16:creationId xmlns:a16="http://schemas.microsoft.com/office/drawing/2014/main" id="{7D744873-D706-472B-2F0C-04158C083E75}"/>
              </a:ext>
            </a:extLst>
          </p:cNvPr>
          <p:cNvPicPr>
            <a:picLocks noGrp="1" noChangeAspect="1"/>
          </p:cNvPicPr>
          <p:nvPr>
            <p:ph sz="half" idx="2"/>
          </p:nvPr>
        </p:nvPicPr>
        <p:blipFill>
          <a:blip r:embed="rId3"/>
          <a:stretch>
            <a:fillRect/>
          </a:stretch>
        </p:blipFill>
        <p:spPr>
          <a:xfrm>
            <a:off x="6464155" y="1752600"/>
            <a:ext cx="4814887" cy="3669372"/>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2580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6000">
              <a:schemeClr val="bg2">
                <a:lumMod val="20000"/>
                <a:lumOff val="80000"/>
              </a:schemeClr>
            </a:gs>
            <a:gs pos="86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0115-28BB-D67D-9E7B-608E52018FCA}"/>
              </a:ext>
            </a:extLst>
          </p:cNvPr>
          <p:cNvSpPr>
            <a:spLocks noGrp="1"/>
          </p:cNvSpPr>
          <p:nvPr>
            <p:ph type="title"/>
          </p:nvPr>
        </p:nvSpPr>
        <p:spPr>
          <a:xfrm>
            <a:off x="1593436" y="177801"/>
            <a:ext cx="9782801" cy="1041400"/>
          </a:xfrm>
        </p:spPr>
        <p:txBody>
          <a:bodyPr>
            <a:normAutofit/>
          </a:bodyPr>
          <a:lstStyle/>
          <a:p>
            <a:r>
              <a:rPr lang="en-US" sz="4000" dirty="0"/>
              <a:t>City of Portsmouth Development Plans</a:t>
            </a:r>
          </a:p>
        </p:txBody>
      </p:sp>
      <p:pic>
        <p:nvPicPr>
          <p:cNvPr id="10" name="Content Placeholder 9">
            <a:extLst>
              <a:ext uri="{FF2B5EF4-FFF2-40B4-BE49-F238E27FC236}">
                <a16:creationId xmlns:a16="http://schemas.microsoft.com/office/drawing/2014/main" id="{83CCDE1B-8B81-AAF3-B3B4-B6DF03033FB3}"/>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287143" y="1676400"/>
            <a:ext cx="5880946" cy="3819235"/>
          </a:xfrm>
          <a:prstGeom prst="rect">
            <a:avLst/>
          </a:prstGeom>
          <a:noFill/>
          <a:ln w="127000" cap="sq">
            <a:solidFill>
              <a:srgbClr val="000000"/>
            </a:solidFill>
            <a:miter lim="800000"/>
          </a:ln>
          <a:effectLst>
            <a:glow rad="228600">
              <a:schemeClr val="bg2">
                <a:lumMod val="20000"/>
                <a:lumOff val="80000"/>
                <a:alpha val="40000"/>
              </a:schemeClr>
            </a:glow>
            <a:outerShdw blurRad="63500" sx="102000" sy="102000" algn="ctr" rotWithShape="0">
              <a:prstClr val="black">
                <a:alpha val="40000"/>
              </a:prstClr>
            </a:outerShdw>
            <a:softEdge rad="317500"/>
          </a:effectLst>
          <a:scene3d>
            <a:camera prst="orthographicFront"/>
            <a:lightRig rig="threePt" dir="t"/>
          </a:scene3d>
          <a:sp3d contourW="12700">
            <a:contourClr>
              <a:schemeClr val="tx1"/>
            </a:contourClr>
          </a:sp3d>
        </p:spPr>
      </p:pic>
      <p:sp>
        <p:nvSpPr>
          <p:cNvPr id="3" name="Content Placeholder 2">
            <a:extLst>
              <a:ext uri="{FF2B5EF4-FFF2-40B4-BE49-F238E27FC236}">
                <a16:creationId xmlns:a16="http://schemas.microsoft.com/office/drawing/2014/main" id="{5CC7C6F7-7D3A-00CC-4830-9136D652738E}"/>
              </a:ext>
            </a:extLst>
          </p:cNvPr>
          <p:cNvSpPr>
            <a:spLocks noGrp="1"/>
          </p:cNvSpPr>
          <p:nvPr>
            <p:ph sz="half" idx="2"/>
          </p:nvPr>
        </p:nvSpPr>
        <p:spPr>
          <a:xfrm>
            <a:off x="6323011" y="1600200"/>
            <a:ext cx="4876801" cy="4656138"/>
          </a:xfrm>
        </p:spPr>
        <p:txBody>
          <a:bodyPr>
            <a:normAutofit/>
          </a:bodyPr>
          <a:lstStyle/>
          <a:p>
            <a:r>
              <a:rPr lang="en-US" dirty="0"/>
              <a:t>In 2020 the City of Portsmouth developed a Downtown Master Plan through public engagement with citizens, stakeholders and local leaders to set forth a vision of the future of the city.</a:t>
            </a:r>
          </a:p>
          <a:p>
            <a:r>
              <a:rPr lang="en-US" dirty="0"/>
              <a:t>Common interests included Downtown &amp; Riverfront Development </a:t>
            </a:r>
          </a:p>
          <a:p>
            <a:pPr marL="0" indent="0">
              <a:buNone/>
            </a:pPr>
            <a:endParaRPr lang="en-US" dirty="0"/>
          </a:p>
          <a:p>
            <a:r>
              <a:rPr lang="en-US" sz="1700" dirty="0">
                <a:solidFill>
                  <a:schemeClr val="bg2"/>
                </a:solidFill>
                <a:hlinkClick r:id="rId4">
                  <a:extLst>
                    <a:ext uri="{A12FA001-AC4F-418D-AE19-62706E023703}">
                      <ahyp:hlinkClr xmlns:ahyp="http://schemas.microsoft.com/office/drawing/2018/hyperlinkcolor" val="tx"/>
                    </a:ext>
                  </a:extLst>
                </a:hlinkClick>
              </a:rPr>
              <a:t>https://portsmouthohio.org/wp-content/uploads/2021/10/2020-Master-Plan-Final-Elevate-Portsmouth-MP-Book-LR-002.pdf</a:t>
            </a:r>
            <a:endParaRPr lang="en-US" sz="1700" dirty="0">
              <a:solidFill>
                <a:schemeClr val="bg2"/>
              </a:solidFill>
            </a:endParaRPr>
          </a:p>
          <a:p>
            <a:endParaRPr lang="en-US" dirty="0"/>
          </a:p>
        </p:txBody>
      </p:sp>
    </p:spTree>
    <p:extLst>
      <p:ext uri="{BB962C8B-B14F-4D97-AF65-F5344CB8AC3E}">
        <p14:creationId xmlns:p14="http://schemas.microsoft.com/office/powerpoint/2010/main" val="46029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9252-6B2A-E9ED-1842-F1E939DDBA68}"/>
              </a:ext>
            </a:extLst>
          </p:cNvPr>
          <p:cNvSpPr>
            <a:spLocks noGrp="1"/>
          </p:cNvSpPr>
          <p:nvPr>
            <p:ph type="title"/>
          </p:nvPr>
        </p:nvSpPr>
        <p:spPr>
          <a:xfrm>
            <a:off x="455612" y="177801"/>
            <a:ext cx="10920625" cy="736600"/>
          </a:xfrm>
        </p:spPr>
        <p:txBody>
          <a:bodyPr/>
          <a:lstStyle/>
          <a:p>
            <a:r>
              <a:rPr lang="en-US" dirty="0"/>
              <a:t>Master Plan Progress</a:t>
            </a:r>
          </a:p>
        </p:txBody>
      </p:sp>
      <p:sp>
        <p:nvSpPr>
          <p:cNvPr id="4" name="Content Placeholder 3">
            <a:extLst>
              <a:ext uri="{FF2B5EF4-FFF2-40B4-BE49-F238E27FC236}">
                <a16:creationId xmlns:a16="http://schemas.microsoft.com/office/drawing/2014/main" id="{F8C01D17-DBFA-CDF3-C606-3F9D96CF145E}"/>
              </a:ext>
            </a:extLst>
          </p:cNvPr>
          <p:cNvSpPr>
            <a:spLocks noGrp="1"/>
          </p:cNvSpPr>
          <p:nvPr>
            <p:ph sz="half" idx="1"/>
          </p:nvPr>
        </p:nvSpPr>
        <p:spPr>
          <a:xfrm>
            <a:off x="455612" y="838200"/>
            <a:ext cx="10287000" cy="1828800"/>
          </a:xfrm>
        </p:spPr>
        <p:txBody>
          <a:bodyPr>
            <a:normAutofit/>
          </a:bodyPr>
          <a:lstStyle/>
          <a:p>
            <a:r>
              <a:rPr lang="en-US" dirty="0"/>
              <a:t>Market Street Pavilion</a:t>
            </a:r>
          </a:p>
          <a:p>
            <a:r>
              <a:rPr lang="en-US" sz="1800" dirty="0"/>
              <a:t>100% Funded by CDBG Grant, Local Government, Scioto Foundation Grant   </a:t>
            </a:r>
          </a:p>
          <a:p>
            <a:r>
              <a:rPr lang="en-US" sz="1800" dirty="0"/>
              <a:t>Completion Date of June 2023</a:t>
            </a:r>
          </a:p>
        </p:txBody>
      </p:sp>
      <p:pic>
        <p:nvPicPr>
          <p:cNvPr id="6" name="Content Placeholder 5">
            <a:extLst>
              <a:ext uri="{FF2B5EF4-FFF2-40B4-BE49-F238E27FC236}">
                <a16:creationId xmlns:a16="http://schemas.microsoft.com/office/drawing/2014/main" id="{DA0917A8-98FF-CA53-A8AE-7FE1DB1DB986}"/>
              </a:ext>
            </a:extLst>
          </p:cNvPr>
          <p:cNvPicPr>
            <a:picLocks noGrp="1" noChangeAspect="1"/>
          </p:cNvPicPr>
          <p:nvPr>
            <p:ph sz="half" idx="2"/>
          </p:nvPr>
        </p:nvPicPr>
        <p:blipFill>
          <a:blip r:embed="rId2"/>
          <a:stretch>
            <a:fillRect/>
          </a:stretch>
        </p:blipFill>
        <p:spPr>
          <a:xfrm>
            <a:off x="760412" y="2286000"/>
            <a:ext cx="10772249" cy="4219626"/>
          </a:xfrm>
          <a:effectLst>
            <a:softEdge rad="152400"/>
          </a:effectLst>
        </p:spPr>
      </p:pic>
    </p:spTree>
    <p:extLst>
      <p:ext uri="{BB962C8B-B14F-4D97-AF65-F5344CB8AC3E}">
        <p14:creationId xmlns:p14="http://schemas.microsoft.com/office/powerpoint/2010/main" val="22314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lumMod val="20000"/>
                <a:lumOff val="80000"/>
              </a:schemeClr>
            </a:gs>
            <a:gs pos="48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2DBD-E9DE-50FB-0BA2-817DB8DE829E}"/>
              </a:ext>
            </a:extLst>
          </p:cNvPr>
          <p:cNvSpPr>
            <a:spLocks noGrp="1"/>
          </p:cNvSpPr>
          <p:nvPr>
            <p:ph type="title"/>
          </p:nvPr>
        </p:nvSpPr>
        <p:spPr>
          <a:xfrm>
            <a:off x="0" y="0"/>
            <a:ext cx="11733212" cy="2743200"/>
          </a:xfrm>
          <a:gradFill>
            <a:gsLst>
              <a:gs pos="1000">
                <a:schemeClr val="bg2">
                  <a:lumMod val="20000"/>
                  <a:lumOff val="80000"/>
                </a:schemeClr>
              </a:gs>
              <a:gs pos="76000">
                <a:schemeClr val="bg2"/>
              </a:gs>
            </a:gsLst>
            <a:path path="circle">
              <a:fillToRect t="100000" r="100000"/>
            </a:path>
          </a:gradFill>
          <a:ln>
            <a:noFill/>
          </a:ln>
          <a:effectLst>
            <a:glow rad="63500">
              <a:schemeClr val="accent4">
                <a:satMod val="175000"/>
                <a:alpha val="40000"/>
              </a:schemeClr>
            </a:glow>
            <a:outerShdw blurRad="50800" dist="38100" dir="13500000" algn="br" rotWithShape="0">
              <a:prstClr val="black">
                <a:alpha val="40000"/>
              </a:prstClr>
            </a:outerShdw>
            <a:softEdge rad="63500"/>
          </a:effectLst>
        </p:spPr>
        <p:txBody>
          <a:bodyPr>
            <a:normAutofit fontScale="90000"/>
          </a:bodyPr>
          <a:lstStyle/>
          <a:p>
            <a:r>
              <a:rPr lang="en-US" dirty="0">
                <a:solidFill>
                  <a:schemeClr val="bg2">
                    <a:lumMod val="75000"/>
                  </a:schemeClr>
                </a:solidFill>
                <a:effectLst>
                  <a:glow rad="127000">
                    <a:schemeClr val="bg2">
                      <a:lumMod val="75000"/>
                    </a:schemeClr>
                  </a:glow>
                </a:effectLst>
              </a:rPr>
              <a:t>    </a:t>
            </a:r>
            <a:r>
              <a:rPr lang="en-US" b="1" dirty="0">
                <a:solidFill>
                  <a:schemeClr val="bg2"/>
                </a:solidFill>
              </a:rPr>
              <a:t>Downtown Wayfinding</a:t>
            </a:r>
            <a:br>
              <a:rPr lang="en-US" dirty="0">
                <a:solidFill>
                  <a:schemeClr val="bg2">
                    <a:lumMod val="75000"/>
                  </a:schemeClr>
                </a:solidFill>
              </a:rPr>
            </a:br>
            <a:r>
              <a:rPr lang="en-US" dirty="0">
                <a:solidFill>
                  <a:schemeClr val="bg2">
                    <a:lumMod val="75000"/>
                  </a:schemeClr>
                </a:solidFill>
              </a:rPr>
              <a:t>    Recommended in the Master Plan</a:t>
            </a:r>
            <a:br>
              <a:rPr lang="en-US" dirty="0">
                <a:solidFill>
                  <a:schemeClr val="bg2"/>
                </a:solidFill>
              </a:rPr>
            </a:br>
            <a:r>
              <a:rPr lang="en-US" dirty="0">
                <a:solidFill>
                  <a:schemeClr val="bg2"/>
                </a:solidFill>
              </a:rPr>
              <a:t>    </a:t>
            </a:r>
            <a:r>
              <a:rPr lang="en-US" sz="2700" dirty="0">
                <a:ln w="22225">
                  <a:solidFill>
                    <a:schemeClr val="tx2">
                      <a:lumMod val="10000"/>
                    </a:schemeClr>
                  </a:solidFill>
                  <a:prstDash val="solid"/>
                </a:ln>
                <a:solidFill>
                  <a:schemeClr val="accent1"/>
                </a:solidFill>
              </a:rPr>
              <a:t>100% </a:t>
            </a:r>
            <a:r>
              <a:rPr lang="en-US" sz="2700" b="0" dirty="0">
                <a:ln w="22225">
                  <a:solidFill>
                    <a:schemeClr val="accent1">
                      <a:lumMod val="50000"/>
                    </a:schemeClr>
                  </a:solidFill>
                  <a:prstDash val="solid"/>
                </a:ln>
                <a:solidFill>
                  <a:schemeClr val="bg2"/>
                </a:solidFill>
              </a:rPr>
              <a:t>Funded by Local Government &amp; the Scioto Foundation</a:t>
            </a:r>
            <a:br>
              <a:rPr lang="en-US" sz="2700" b="0" dirty="0">
                <a:ln w="22225">
                  <a:solidFill>
                    <a:schemeClr val="accent1">
                      <a:lumMod val="50000"/>
                    </a:schemeClr>
                  </a:solidFill>
                  <a:prstDash val="solid"/>
                </a:ln>
                <a:solidFill>
                  <a:schemeClr val="bg2"/>
                </a:solidFill>
              </a:rPr>
            </a:br>
            <a:r>
              <a:rPr lang="en-US" sz="2700" b="0" dirty="0">
                <a:ln w="22225">
                  <a:solidFill>
                    <a:schemeClr val="accent1">
                      <a:lumMod val="50000"/>
                    </a:schemeClr>
                  </a:solidFill>
                  <a:prstDash val="solid"/>
                </a:ln>
                <a:solidFill>
                  <a:schemeClr val="bg2"/>
                </a:solidFill>
              </a:rPr>
              <a:t>       Installation May 2023</a:t>
            </a:r>
            <a:br>
              <a:rPr lang="en-US" dirty="0"/>
            </a:br>
            <a:endParaRPr lang="en-US" dirty="0"/>
          </a:p>
        </p:txBody>
      </p:sp>
      <p:pic>
        <p:nvPicPr>
          <p:cNvPr id="6" name="Content Placeholder 5">
            <a:extLst>
              <a:ext uri="{FF2B5EF4-FFF2-40B4-BE49-F238E27FC236}">
                <a16:creationId xmlns:a16="http://schemas.microsoft.com/office/drawing/2014/main" id="{1A1C7B21-32BD-9630-B41A-2A1548CCE681}"/>
              </a:ext>
            </a:extLst>
          </p:cNvPr>
          <p:cNvPicPr>
            <a:picLocks noGrp="1" noChangeAspect="1"/>
          </p:cNvPicPr>
          <p:nvPr>
            <p:ph sz="half" idx="1"/>
          </p:nvPr>
        </p:nvPicPr>
        <p:blipFill>
          <a:blip r:embed="rId2"/>
          <a:stretch>
            <a:fillRect/>
          </a:stretch>
        </p:blipFill>
        <p:spPr>
          <a:xfrm>
            <a:off x="1598613" y="2514600"/>
            <a:ext cx="5105400" cy="3715720"/>
          </a:xfrm>
          <a:prstGeom prst="rect">
            <a:avLst/>
          </a:prstGeom>
          <a:solidFill>
            <a:schemeClr val="tx1"/>
          </a:solidFill>
          <a:ln>
            <a:noFill/>
          </a:ln>
          <a:effectLst>
            <a:glow rad="63500">
              <a:schemeClr val="accent6">
                <a:lumMod val="50000"/>
                <a:alpha val="40000"/>
              </a:schemeClr>
            </a:glow>
            <a:outerShdw blurRad="292100" dist="139700" dir="2700000" algn="tl" rotWithShape="0">
              <a:srgbClr val="333333">
                <a:alpha val="65000"/>
              </a:srgbClr>
            </a:outerShdw>
          </a:effectLst>
        </p:spPr>
      </p:pic>
      <p:pic>
        <p:nvPicPr>
          <p:cNvPr id="8" name="Content Placeholder 7">
            <a:extLst>
              <a:ext uri="{FF2B5EF4-FFF2-40B4-BE49-F238E27FC236}">
                <a16:creationId xmlns:a16="http://schemas.microsoft.com/office/drawing/2014/main" id="{6D038B3C-A42A-34D8-765C-5AED65D936D6}"/>
              </a:ext>
            </a:extLst>
          </p:cNvPr>
          <p:cNvPicPr>
            <a:picLocks noGrp="1" noChangeAspect="1"/>
          </p:cNvPicPr>
          <p:nvPr>
            <p:ph sz="half" idx="2"/>
          </p:nvPr>
        </p:nvPicPr>
        <p:blipFill>
          <a:blip r:embed="rId3"/>
          <a:stretch>
            <a:fillRect/>
          </a:stretch>
        </p:blipFill>
        <p:spPr>
          <a:xfrm>
            <a:off x="8456612" y="1981200"/>
            <a:ext cx="2133600" cy="4655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33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5192-7D6A-A5C3-D91A-F02BB1DADEEA}"/>
              </a:ext>
            </a:extLst>
          </p:cNvPr>
          <p:cNvSpPr>
            <a:spLocks noGrp="1"/>
          </p:cNvSpPr>
          <p:nvPr>
            <p:ph type="title"/>
          </p:nvPr>
        </p:nvSpPr>
        <p:spPr/>
        <p:txBody>
          <a:bodyPr/>
          <a:lstStyle/>
          <a:p>
            <a:br>
              <a:rPr lang="en-US" dirty="0"/>
            </a:br>
            <a:endParaRPr lang="en-US" dirty="0"/>
          </a:p>
        </p:txBody>
      </p:sp>
      <p:pic>
        <p:nvPicPr>
          <p:cNvPr id="10" name="Content Placeholder 9">
            <a:extLst>
              <a:ext uri="{FF2B5EF4-FFF2-40B4-BE49-F238E27FC236}">
                <a16:creationId xmlns:a16="http://schemas.microsoft.com/office/drawing/2014/main" id="{37B3A3AE-9126-7B81-4B16-B84AC01294B2}"/>
              </a:ext>
            </a:extLst>
          </p:cNvPr>
          <p:cNvPicPr>
            <a:picLocks noGrp="1" noChangeAspect="1"/>
          </p:cNvPicPr>
          <p:nvPr>
            <p:ph sz="half" idx="1"/>
          </p:nvPr>
        </p:nvPicPr>
        <p:blipFill>
          <a:blip r:embed="rId2"/>
          <a:stretch>
            <a:fillRect/>
          </a:stretch>
        </p:blipFill>
        <p:spPr>
          <a:xfrm>
            <a:off x="183365" y="914400"/>
            <a:ext cx="5911047" cy="4838773"/>
          </a:xfrm>
          <a:prstGeom prst="rect">
            <a:avLst/>
          </a:prstGeom>
          <a:ln>
            <a:noFill/>
          </a:ln>
          <a:effectLst>
            <a:softEdge rad="112500"/>
          </a:effectLst>
        </p:spPr>
      </p:pic>
      <p:sp>
        <p:nvSpPr>
          <p:cNvPr id="3" name="Content Placeholder 2">
            <a:extLst>
              <a:ext uri="{FF2B5EF4-FFF2-40B4-BE49-F238E27FC236}">
                <a16:creationId xmlns:a16="http://schemas.microsoft.com/office/drawing/2014/main" id="{A2B5AEBA-010F-F353-5CD5-B1448DC9A002}"/>
              </a:ext>
            </a:extLst>
          </p:cNvPr>
          <p:cNvSpPr>
            <a:spLocks noGrp="1"/>
          </p:cNvSpPr>
          <p:nvPr>
            <p:ph sz="half" idx="2"/>
          </p:nvPr>
        </p:nvSpPr>
        <p:spPr>
          <a:xfrm>
            <a:off x="6561651" y="266627"/>
            <a:ext cx="4814586" cy="5880173"/>
          </a:xfrm>
          <a:gradFill>
            <a:gsLst>
              <a:gs pos="0">
                <a:schemeClr val="bg2">
                  <a:lumMod val="20000"/>
                  <a:lumOff val="80000"/>
                </a:schemeClr>
              </a:gs>
              <a:gs pos="100000">
                <a:schemeClr val="bg2"/>
              </a:gs>
            </a:gsLst>
            <a:path path="circle">
              <a:fillToRect l="50000" t="50000" r="50000" b="50000"/>
            </a:path>
          </a:gradFill>
          <a:effectLst/>
        </p:spPr>
        <p:txBody>
          <a:bodyPr>
            <a:normAutofit fontScale="92500"/>
            <a:scene3d>
              <a:camera prst="orthographicFront"/>
              <a:lightRig rig="harsh" dir="t"/>
            </a:scene3d>
            <a:sp3d extrusionH="57150" prstMaterial="matte">
              <a:bevelT w="63500" h="12700" prst="angle"/>
              <a:contourClr>
                <a:schemeClr val="bg1">
                  <a:lumMod val="65000"/>
                </a:schemeClr>
              </a:contourClr>
            </a:sp3d>
          </a:bodyPr>
          <a:lstStyle/>
          <a:p>
            <a:r>
              <a:rPr lang="en-US" sz="2800" b="1" dirty="0">
                <a:ln/>
                <a:solidFill>
                  <a:schemeClr val="bg2">
                    <a:lumMod val="20000"/>
                    <a:lumOff val="80000"/>
                  </a:schemeClr>
                </a:solidFill>
              </a:rPr>
              <a:t>Downtown Development</a:t>
            </a:r>
          </a:p>
          <a:p>
            <a:r>
              <a:rPr lang="en-US" sz="2000" dirty="0">
                <a:ln w="0"/>
                <a:solidFill>
                  <a:schemeClr val="bg2"/>
                </a:solidFill>
                <a:effectLst>
                  <a:outerShdw blurRad="38100" dist="25400" dir="5400000" algn="ctr" rotWithShape="0">
                    <a:srgbClr val="6E747A">
                      <a:alpha val="43000"/>
                    </a:srgbClr>
                  </a:outerShdw>
                </a:effectLst>
              </a:rPr>
              <a:t>The City of Portsmouth recently purchased the 5/3</a:t>
            </a:r>
            <a:r>
              <a:rPr lang="en-US" sz="2000" baseline="30000" dirty="0">
                <a:ln w="0"/>
                <a:solidFill>
                  <a:schemeClr val="bg2"/>
                </a:solidFill>
                <a:effectLst>
                  <a:outerShdw blurRad="38100" dist="25400" dir="5400000" algn="ctr" rotWithShape="0">
                    <a:srgbClr val="6E747A">
                      <a:alpha val="43000"/>
                    </a:srgbClr>
                  </a:outerShdw>
                </a:effectLst>
              </a:rPr>
              <a:t>rd</a:t>
            </a:r>
            <a:r>
              <a:rPr lang="en-US" sz="2000" dirty="0">
                <a:ln w="0"/>
                <a:solidFill>
                  <a:schemeClr val="bg2"/>
                </a:solidFill>
                <a:effectLst>
                  <a:outerShdw blurRad="38100" dist="25400" dir="5400000" algn="ctr" rotWithShape="0">
                    <a:srgbClr val="6E747A">
                      <a:alpha val="43000"/>
                    </a:srgbClr>
                  </a:outerShdw>
                </a:effectLst>
              </a:rPr>
              <a:t> Building on Chillicothe Street for the Municipal Building.  This arrangement will meet necessary spacing requirements, future needs of City Government and revitalize Chillicothe Street. </a:t>
            </a:r>
          </a:p>
          <a:p>
            <a:r>
              <a:rPr lang="en-US" sz="2000" dirty="0">
                <a:ln w="0"/>
                <a:solidFill>
                  <a:schemeClr val="bg2"/>
                </a:solidFill>
                <a:effectLst>
                  <a:outerShdw blurRad="38100" dist="25400" dir="5400000" algn="ctr" rotWithShape="0">
                    <a:srgbClr val="6E747A">
                      <a:alpha val="43000"/>
                    </a:srgbClr>
                  </a:outerShdw>
                </a:effectLst>
              </a:rPr>
              <a:t>This transaction will also offer new development potential at the old location on Front/2</a:t>
            </a:r>
            <a:r>
              <a:rPr lang="en-US" sz="2000" baseline="30000" dirty="0">
                <a:ln w="0"/>
                <a:solidFill>
                  <a:schemeClr val="bg2"/>
                </a:solidFill>
                <a:effectLst>
                  <a:outerShdw blurRad="38100" dist="25400" dir="5400000" algn="ctr" rotWithShape="0">
                    <a:srgbClr val="6E747A">
                      <a:alpha val="43000"/>
                    </a:srgbClr>
                  </a:outerShdw>
                </a:effectLst>
              </a:rPr>
              <a:t>nd</a:t>
            </a:r>
            <a:r>
              <a:rPr lang="en-US" sz="2000" dirty="0">
                <a:ln w="0"/>
                <a:solidFill>
                  <a:schemeClr val="bg2"/>
                </a:solidFill>
                <a:effectLst>
                  <a:outerShdw blurRad="38100" dist="25400" dir="5400000" algn="ctr" rotWithShape="0">
                    <a:srgbClr val="6E747A">
                      <a:alpha val="43000"/>
                    </a:srgbClr>
                  </a:outerShdw>
                </a:effectLst>
              </a:rPr>
              <a:t> Street.</a:t>
            </a:r>
          </a:p>
          <a:p>
            <a:r>
              <a:rPr lang="en-US" sz="2000" dirty="0">
                <a:ln w="0"/>
                <a:solidFill>
                  <a:schemeClr val="bg2"/>
                </a:solidFill>
                <a:effectLst>
                  <a:outerShdw blurRad="38100" dist="25400" dir="5400000" algn="ctr" rotWithShape="0">
                    <a:srgbClr val="6E747A">
                      <a:alpha val="43000"/>
                    </a:srgbClr>
                  </a:outerShdw>
                </a:effectLst>
              </a:rPr>
              <a:t>The City secured $1.4M in grant funding and is committing $1.6M in local funds.</a:t>
            </a:r>
          </a:p>
          <a:p>
            <a:r>
              <a:rPr lang="en-US" sz="2000" dirty="0">
                <a:ln w="0"/>
                <a:solidFill>
                  <a:schemeClr val="bg2"/>
                </a:solidFill>
                <a:effectLst>
                  <a:outerShdw blurRad="38100" dist="25400" dir="5400000" algn="ctr" rotWithShape="0">
                    <a:srgbClr val="6E747A">
                      <a:alpha val="43000"/>
                    </a:srgbClr>
                  </a:outerShdw>
                </a:effectLst>
              </a:rPr>
              <a:t>This development was made possible through collaboration with the Scioto County Commissioners.</a:t>
            </a:r>
          </a:p>
          <a:p>
            <a:pPr marL="0" indent="0">
              <a:buNone/>
            </a:pPr>
            <a:endParaRPr lang="en-US" sz="2000" dirty="0">
              <a:ln w="0"/>
              <a:solidFill>
                <a:schemeClr val="bg2">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7369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lumMod val="20000"/>
                <a:lumOff val="80000"/>
              </a:schemeClr>
            </a:gs>
            <a:gs pos="69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1D0F-6E6A-67BB-E01E-AC547007168E}"/>
              </a:ext>
            </a:extLst>
          </p:cNvPr>
          <p:cNvSpPr>
            <a:spLocks noGrp="1"/>
          </p:cNvSpPr>
          <p:nvPr>
            <p:ph type="title"/>
          </p:nvPr>
        </p:nvSpPr>
        <p:spPr>
          <a:xfrm>
            <a:off x="531812" y="76200"/>
            <a:ext cx="10667999" cy="1142999"/>
          </a:xfrm>
          <a:gradFill>
            <a:gsLst>
              <a:gs pos="36000">
                <a:schemeClr val="bg2">
                  <a:tint val="80000"/>
                  <a:satMod val="300000"/>
                </a:schemeClr>
              </a:gs>
              <a:gs pos="100000">
                <a:schemeClr val="bg2">
                  <a:shade val="30000"/>
                  <a:satMod val="200000"/>
                </a:schemeClr>
              </a:gs>
            </a:gsLst>
            <a:path path="circle">
              <a:fillToRect l="50000" t="50000" r="50000" b="50000"/>
            </a:path>
          </a:gradFill>
        </p:spPr>
        <p:txBody>
          <a:bodyPr>
            <a:noAutofit/>
          </a:bodyPr>
          <a:lstStyle/>
          <a:p>
            <a:r>
              <a:rPr lang="en-US" dirty="0"/>
              <a:t>Riverfront Development- Port of Portsmouth</a:t>
            </a:r>
            <a:br>
              <a:rPr lang="en-US" sz="2800" dirty="0"/>
            </a:br>
            <a:r>
              <a:rPr lang="en-US" sz="2800" b="0" dirty="0">
                <a:solidFill>
                  <a:schemeClr val="bg2">
                    <a:lumMod val="50000"/>
                  </a:schemeClr>
                </a:solidFill>
              </a:rPr>
              <a:t>$2.4M in funding secured ( needs additional funding)</a:t>
            </a:r>
          </a:p>
        </p:txBody>
      </p:sp>
      <p:pic>
        <p:nvPicPr>
          <p:cNvPr id="11" name="Content Placeholder 10">
            <a:extLst>
              <a:ext uri="{FF2B5EF4-FFF2-40B4-BE49-F238E27FC236}">
                <a16:creationId xmlns:a16="http://schemas.microsoft.com/office/drawing/2014/main" id="{75EE827A-53FB-5E94-1911-9961179256CC}"/>
              </a:ext>
            </a:extLst>
          </p:cNvPr>
          <p:cNvPicPr>
            <a:picLocks noGrp="1" noChangeAspect="1"/>
          </p:cNvPicPr>
          <p:nvPr>
            <p:ph sz="half" idx="1"/>
          </p:nvPr>
        </p:nvPicPr>
        <p:blipFill>
          <a:blip r:embed="rId2"/>
          <a:stretch>
            <a:fillRect/>
          </a:stretch>
        </p:blipFill>
        <p:spPr>
          <a:xfrm>
            <a:off x="455611" y="2286000"/>
            <a:ext cx="11430001" cy="3581400"/>
          </a:xfrm>
          <a:prstGeom prst="rect">
            <a:avLst/>
          </a:prstGeom>
          <a:ln>
            <a:noFill/>
          </a:ln>
          <a:effectLst>
            <a:softEdge rad="112500"/>
          </a:effectLst>
        </p:spPr>
      </p:pic>
    </p:spTree>
    <p:extLst>
      <p:ext uri="{BB962C8B-B14F-4D97-AF65-F5344CB8AC3E}">
        <p14:creationId xmlns:p14="http://schemas.microsoft.com/office/powerpoint/2010/main" val="201329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E5EF-865C-90F0-5B09-66506A973DB8}"/>
              </a:ext>
            </a:extLst>
          </p:cNvPr>
          <p:cNvSpPr>
            <a:spLocks noGrp="1"/>
          </p:cNvSpPr>
          <p:nvPr>
            <p:ph type="title"/>
          </p:nvPr>
        </p:nvSpPr>
        <p:spPr/>
        <p:txBody>
          <a:bodyPr/>
          <a:lstStyle/>
          <a:p>
            <a:r>
              <a:rPr lang="en-US" dirty="0"/>
              <a:t>Alexandria Point Paddling Facility</a:t>
            </a:r>
          </a:p>
        </p:txBody>
      </p:sp>
      <p:sp>
        <p:nvSpPr>
          <p:cNvPr id="4" name="Content Placeholder 3">
            <a:extLst>
              <a:ext uri="{FF2B5EF4-FFF2-40B4-BE49-F238E27FC236}">
                <a16:creationId xmlns:a16="http://schemas.microsoft.com/office/drawing/2014/main" id="{F4F4246B-B479-BDCF-97F1-3AA4CC716626}"/>
              </a:ext>
            </a:extLst>
          </p:cNvPr>
          <p:cNvSpPr>
            <a:spLocks noGrp="1"/>
          </p:cNvSpPr>
          <p:nvPr>
            <p:ph sz="half" idx="2"/>
          </p:nvPr>
        </p:nvSpPr>
        <p:spPr>
          <a:xfrm>
            <a:off x="6094412" y="1295401"/>
            <a:ext cx="5562599" cy="4960938"/>
          </a:xfrm>
          <a:gradFill>
            <a:gsLst>
              <a:gs pos="0">
                <a:schemeClr val="bg2">
                  <a:lumMod val="20000"/>
                  <a:lumOff val="80000"/>
                </a:schemeClr>
              </a:gs>
              <a:gs pos="75000">
                <a:schemeClr val="bg2"/>
              </a:gs>
            </a:gsLst>
            <a:path path="circle">
              <a:fillToRect l="50000" t="50000" r="50000" b="50000"/>
            </a:path>
          </a:gradFill>
        </p:spPr>
        <p:txBody>
          <a:bodyPr>
            <a:normAutofit/>
          </a:bodyPr>
          <a:lstStyle/>
          <a:p>
            <a:r>
              <a:rPr lang="en-US" sz="2800" dirty="0"/>
              <a:t>Currently in the permitting phase with Army Corp of Engineers &amp; Ohio EPA</a:t>
            </a:r>
          </a:p>
          <a:p>
            <a:r>
              <a:rPr lang="en-US" sz="2800" dirty="0"/>
              <a:t>Hopeful to construct in 2023</a:t>
            </a:r>
          </a:p>
          <a:p>
            <a:r>
              <a:rPr lang="en-US" sz="2800" dirty="0"/>
              <a:t>75% funded through ODNR</a:t>
            </a:r>
          </a:p>
          <a:p>
            <a:r>
              <a:rPr lang="en-US" sz="2800" dirty="0"/>
              <a:t>Project will consist of a primitive paddling ramp along the Scioto/Ohio River</a:t>
            </a:r>
          </a:p>
        </p:txBody>
      </p:sp>
      <p:pic>
        <p:nvPicPr>
          <p:cNvPr id="2050" name="Picture 2" descr="Kayaking in Ohio [Best 13 Places to Kayak in Ohio] - Boating Geeks">
            <a:extLst>
              <a:ext uri="{FF2B5EF4-FFF2-40B4-BE49-F238E27FC236}">
                <a16:creationId xmlns:a16="http://schemas.microsoft.com/office/drawing/2014/main" id="{8159E5AF-A031-459C-736E-5EED48B6F3E4}"/>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209800"/>
            <a:ext cx="5269340" cy="3506507"/>
          </a:xfrm>
          <a:prstGeom prst="rect">
            <a:avLst/>
          </a:prstGeom>
          <a:gradFill>
            <a:gsLst>
              <a:gs pos="0">
                <a:schemeClr val="bg2">
                  <a:lumMod val="20000"/>
                  <a:lumOff val="80000"/>
                </a:schemeClr>
              </a:gs>
              <a:gs pos="75000">
                <a:schemeClr val="bg2"/>
              </a:gs>
            </a:gsLst>
            <a:path path="circle">
              <a:fillToRect l="50000" t="50000" r="50000" b="50000"/>
            </a:path>
          </a:gradFill>
          <a:effectLst>
            <a:glow>
              <a:schemeClr val="accent4">
                <a:satMod val="175000"/>
                <a:alpha val="40000"/>
              </a:schemeClr>
            </a:glow>
            <a:softEdge rad="317500"/>
          </a:effectLst>
        </p:spPr>
      </p:pic>
    </p:spTree>
    <p:extLst>
      <p:ext uri="{BB962C8B-B14F-4D97-AF65-F5344CB8AC3E}">
        <p14:creationId xmlns:p14="http://schemas.microsoft.com/office/powerpoint/2010/main" val="382821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10654</TotalTime>
  <Words>774</Words>
  <Application>Microsoft Office PowerPoint</Application>
  <PresentationFormat>Custom</PresentationFormat>
  <Paragraphs>76</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Abadi Extra Light</vt:lpstr>
      <vt:lpstr>Arial</vt:lpstr>
      <vt:lpstr>Century Gothic</vt:lpstr>
      <vt:lpstr>Segoe UI Light</vt:lpstr>
      <vt:lpstr>Wingdings 3</vt:lpstr>
      <vt:lpstr>Ion</vt:lpstr>
      <vt:lpstr>  City of Portsmouth</vt:lpstr>
      <vt:lpstr>Marting’s Building </vt:lpstr>
      <vt:lpstr>Scioto County Active Transportation Plan </vt:lpstr>
      <vt:lpstr>City of Portsmouth Development Plans</vt:lpstr>
      <vt:lpstr>Master Plan Progress</vt:lpstr>
      <vt:lpstr>    Downtown Wayfinding     Recommended in the Master Plan     100% Funded by Local Government &amp; the Scioto Foundation        Installation May 2023 </vt:lpstr>
      <vt:lpstr> </vt:lpstr>
      <vt:lpstr>Riverfront Development- Port of Portsmouth $2.4M in funding secured ( needs additional funding)</vt:lpstr>
      <vt:lpstr>Alexandria Point Paddling Facility</vt:lpstr>
      <vt:lpstr>Spartan Stadium Sports Complex &amp; Rec Center As mentioned in the Master Plan, the development of a Sports Complex/Rec Center would serve as a central park, host games and tournaments and provide a recreational &amp; health center for underserved children. This project would only be  possible with grant funding.    </vt:lpstr>
      <vt:lpstr>The City of Portsmouth will be breaking  ground for the new Water Treatment Plant  in January 2023 for an estimated cost of $67M $4.5M Secured with grants, the additional will be funded through low interest loans. </vt:lpstr>
      <vt:lpstr>Portsmouth supplies water to South Shore Water Supplyhore, Ky</vt:lpstr>
      <vt:lpstr>Additional Water &amp; Wastewater Projects</vt:lpstr>
      <vt:lpstr>Portsmouth Elementary Safe Routes To School Project</vt:lpstr>
      <vt:lpstr>Coles Boulevard Roadway Improvement Project</vt:lpstr>
      <vt:lpstr>Additional Plans &amp; Studies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Scioto County &amp; City of Portsmouth</dc:title>
  <dc:creator>Tracy Shearer</dc:creator>
  <cp:lastModifiedBy>Tracy Shearer</cp:lastModifiedBy>
  <cp:revision>64</cp:revision>
  <dcterms:created xsi:type="dcterms:W3CDTF">2022-09-12T21:33:31Z</dcterms:created>
  <dcterms:modified xsi:type="dcterms:W3CDTF">2023-01-17T17:39:41Z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